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9018" autoAdjust="0"/>
    <p:restoredTop sz="94660"/>
  </p:normalViewPr>
  <p:slideViewPr>
    <p:cSldViewPr snapToGrid="0">
      <p:cViewPr varScale="1">
        <p:scale>
          <a:sx n="73" d="100"/>
          <a:sy n="73" d="100"/>
        </p:scale>
        <p:origin x="-45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2829598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294827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2360813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3849107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449162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1785158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577696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3729128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1268995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4206962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A4531B-B1E9-4399-84C5-B55B3B77A21A}" type="datetimeFigureOut">
              <a:rPr lang="es-ES" smtClean="0"/>
              <a:pPr/>
              <a:t>31/05/2016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721151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A4531B-B1E9-4399-84C5-B55B3B77A21A}" type="datetimeFigureOut">
              <a:rPr lang="es-ES" smtClean="0"/>
              <a:pPr/>
              <a:t>31/05/2016</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36F12-C24C-4D76-BB3F-8240A170D41C}" type="slidenum">
              <a:rPr lang="es-ES" smtClean="0"/>
              <a:pPr/>
              <a:t>‹Nº›</a:t>
            </a:fld>
            <a:endParaRPr lang="es-ES"/>
          </a:p>
        </p:txBody>
      </p:sp>
    </p:spTree>
    <p:extLst>
      <p:ext uri="{BB962C8B-B14F-4D97-AF65-F5344CB8AC3E}">
        <p14:creationId xmlns="" xmlns:p14="http://schemas.microsoft.com/office/powerpoint/2010/main" val="3008519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gif"/><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image" Target="../media/image1.wmf"/><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jpeg"/><Relationship Id="rId15" Type="http://schemas.openxmlformats.org/officeDocument/2006/relationships/image" Target="../media/image14.gif"/><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saisautolinee.it/ricerca/orari.asp"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hyperlink" Target="http://www.autolineemagistro.it/"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trenitalia.com/cms/v/index.jsp?vgnextoid=4ddd1a035296f310VgnVCM1000005817f90aRCRD"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prestiaecomande.it/?idPlugin=20749&amp;amp;amp;idx=317"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trenitalia.com/cms/v/index.jsp?vgnextoid=4ddd1a035296f310VgnVCM1000005817f90aRCRD"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32818" y="143828"/>
            <a:ext cx="8726363" cy="1477328"/>
          </a:xfrm>
          <a:prstGeom prst="rect">
            <a:avLst/>
          </a:prstGeom>
          <a:noFill/>
          <a:ln>
            <a:noFill/>
          </a:ln>
        </p:spPr>
        <p:txBody>
          <a:bodyPr wrap="none" rtlCol="0">
            <a:spAutoFit/>
          </a:bodyPr>
          <a:lstStyle/>
          <a:p>
            <a:pPr algn="ctr"/>
            <a:r>
              <a:rPr lang="es-ES" sz="5000" dirty="0" smtClean="0">
                <a:solidFill>
                  <a:schemeClr val="accent1">
                    <a:lumMod val="75000"/>
                  </a:schemeClr>
                </a:solidFill>
                <a:latin typeface="Tw Cen MT Condensed Extra Bold" panose="020B0803020202020204" pitchFamily="34" charset="0"/>
                <a:ea typeface="NSimSun" panose="02010609030101010101" pitchFamily="49" charset="-122"/>
              </a:rPr>
              <a:t>REFUGEES, THE INVISIBLE VICTIMS!</a:t>
            </a:r>
          </a:p>
          <a:p>
            <a:pPr algn="ctr"/>
            <a:r>
              <a:rPr lang="es-ES" sz="2000" dirty="0" err="1" smtClean="0">
                <a:solidFill>
                  <a:schemeClr val="accent1">
                    <a:lumMod val="75000"/>
                  </a:schemeClr>
                </a:solidFill>
                <a:latin typeface="Tw Cen MT Condensed Extra Bold" panose="020B0803020202020204" pitchFamily="34" charset="0"/>
                <a:ea typeface="NSimSun" panose="02010609030101010101" pitchFamily="49" charset="-122"/>
              </a:rPr>
              <a:t>Sinagra</a:t>
            </a:r>
            <a:r>
              <a:rPr lang="es-ES" sz="2000" smtClean="0">
                <a:solidFill>
                  <a:schemeClr val="accent1">
                    <a:lumMod val="75000"/>
                  </a:schemeClr>
                </a:solidFill>
                <a:latin typeface="Tw Cen MT Condensed Extra Bold" panose="020B0803020202020204" pitchFamily="34" charset="0"/>
                <a:ea typeface="NSimSun" panose="02010609030101010101" pitchFamily="49" charset="-122"/>
              </a:rPr>
              <a:t>. Sicilia</a:t>
            </a:r>
            <a:r>
              <a:rPr lang="es-ES" sz="2000" dirty="0" smtClean="0">
                <a:solidFill>
                  <a:schemeClr val="accent1">
                    <a:lumMod val="75000"/>
                  </a:schemeClr>
                </a:solidFill>
                <a:latin typeface="Tw Cen MT Condensed Extra Bold" panose="020B0803020202020204" pitchFamily="34" charset="0"/>
                <a:ea typeface="NSimSun" panose="02010609030101010101" pitchFamily="49" charset="-122"/>
              </a:rPr>
              <a:t>, </a:t>
            </a:r>
            <a:r>
              <a:rPr lang="es-ES" sz="2000" dirty="0" err="1" smtClean="0">
                <a:solidFill>
                  <a:schemeClr val="accent1">
                    <a:lumMod val="75000"/>
                  </a:schemeClr>
                </a:solidFill>
                <a:latin typeface="Tw Cen MT Condensed Extra Bold" panose="020B0803020202020204" pitchFamily="34" charset="0"/>
                <a:ea typeface="NSimSun" panose="02010609030101010101" pitchFamily="49" charset="-122"/>
              </a:rPr>
              <a:t>Italy</a:t>
            </a:r>
            <a:endParaRPr lang="es-ES" sz="2000" dirty="0" smtClean="0">
              <a:solidFill>
                <a:schemeClr val="accent1">
                  <a:lumMod val="75000"/>
                </a:schemeClr>
              </a:solidFill>
              <a:latin typeface="Tw Cen MT Condensed Extra Bold" panose="020B0803020202020204" pitchFamily="34" charset="0"/>
              <a:ea typeface="NSimSun" panose="02010609030101010101" pitchFamily="49" charset="-122"/>
            </a:endParaRPr>
          </a:p>
          <a:p>
            <a:pPr algn="ctr"/>
            <a:r>
              <a:rPr lang="es-ES" sz="2000" dirty="0" smtClean="0">
                <a:solidFill>
                  <a:schemeClr val="accent1">
                    <a:lumMod val="75000"/>
                  </a:schemeClr>
                </a:solidFill>
                <a:latin typeface="Tw Cen MT Condensed Extra Bold" panose="020B0803020202020204" pitchFamily="34" charset="0"/>
                <a:ea typeface="NSimSun" panose="02010609030101010101" pitchFamily="49" charset="-122"/>
              </a:rPr>
              <a:t>22.09-27.09.2016</a:t>
            </a:r>
            <a:endParaRPr lang="es-ES" sz="2000" dirty="0">
              <a:solidFill>
                <a:schemeClr val="accent1">
                  <a:lumMod val="75000"/>
                </a:schemeClr>
              </a:solidFill>
              <a:latin typeface="Tw Cen MT Condensed Extra Bold" panose="020B0803020202020204" pitchFamily="34" charset="0"/>
              <a:ea typeface="NSimSun" panose="02010609030101010101" pitchFamily="49" charset="-122"/>
            </a:endParaRP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9899375" y="5233725"/>
            <a:ext cx="2696794" cy="1907115"/>
          </a:xfrm>
          <a:prstGeom prst="rect">
            <a:avLst/>
          </a:prstGeom>
          <a:ln>
            <a:noFill/>
          </a:ln>
        </p:spPr>
      </p:pic>
      <p:pic>
        <p:nvPicPr>
          <p:cNvPr id="11" name="Picture 10"/>
          <p:cNvPicPr>
            <a:picLocks noChangeAspect="1"/>
          </p:cNvPicPr>
          <p:nvPr/>
        </p:nvPicPr>
        <p:blipFill rotWithShape="1">
          <a:blip r:embed="rId3" cstate="print">
            <a:extLst>
              <a:ext uri="{28A0092B-C50C-407E-A947-70E740481C1C}">
                <a14:useLocalDpi xmlns="" xmlns:a14="http://schemas.microsoft.com/office/drawing/2010/main" val="0"/>
              </a:ext>
            </a:extLst>
          </a:blip>
          <a:srcRect l="4542" t="10306" r="6524" b="10812"/>
          <a:stretch/>
        </p:blipFill>
        <p:spPr>
          <a:xfrm>
            <a:off x="5272712" y="5879803"/>
            <a:ext cx="2153663" cy="949569"/>
          </a:xfrm>
          <a:prstGeom prst="rect">
            <a:avLst/>
          </a:prstGeom>
        </p:spPr>
      </p:pic>
      <p:pic>
        <p:nvPicPr>
          <p:cNvPr id="12" name="Picture 24" descr="https://ateneaerasmus.files.wordpress.com/2015/02/erasmus.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9021" y="5429568"/>
            <a:ext cx="2128538" cy="1515428"/>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0" name="Group 19"/>
          <p:cNvGrpSpPr/>
          <p:nvPr/>
        </p:nvGrpSpPr>
        <p:grpSpPr>
          <a:xfrm>
            <a:off x="0" y="1668093"/>
            <a:ext cx="12192000" cy="4620539"/>
            <a:chOff x="0" y="1668093"/>
            <a:chExt cx="12192000" cy="4620539"/>
          </a:xfrm>
        </p:grpSpPr>
        <p:sp>
          <p:nvSpPr>
            <p:cNvPr id="15" name="Rounded Rectangle 14"/>
            <p:cNvSpPr/>
            <p:nvPr/>
          </p:nvSpPr>
          <p:spPr>
            <a:xfrm>
              <a:off x="5379720" y="2698776"/>
              <a:ext cx="350520" cy="42672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angle 20"/>
            <p:cNvSpPr/>
            <p:nvPr/>
          </p:nvSpPr>
          <p:spPr>
            <a:xfrm>
              <a:off x="6400800" y="2744355"/>
              <a:ext cx="381000" cy="33556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130" name="Picture 10" descr="http://www.newyorker.com/wp-content/uploads/2015/09/Niarchos-Lesvos-1200.jpg"/>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7064" t="10644" r="16711" b="36565"/>
            <a:stretch/>
          </p:blipFill>
          <p:spPr bwMode="auto">
            <a:xfrm>
              <a:off x="3185159" y="2492844"/>
              <a:ext cx="2453641" cy="1286676"/>
            </a:xfrm>
            <a:prstGeom prst="roundRect">
              <a:avLst>
                <a:gd name="adj" fmla="val 37510"/>
              </a:avLst>
            </a:prstGeom>
            <a:noFill/>
            <a:extLst>
              <a:ext uri="{909E8E84-426E-40DD-AFC4-6F175D3DCCD1}">
                <a14:hiddenFill xmlns="" xmlns:a14="http://schemas.microsoft.com/office/drawing/2010/main">
                  <a:solidFill>
                    <a:srgbClr val="FFFFFF"/>
                  </a:solidFill>
                </a14:hiddenFill>
              </a:ext>
            </a:extLst>
          </p:spPr>
        </p:pic>
        <p:pic>
          <p:nvPicPr>
            <p:cNvPr id="5132" name="Picture 12" descr="http://www.abc.net.au/cm/lb/6762238/data/refugees-from-syria-pray-after-arriving-on-the-data.jp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l="6353" t="7709" r="19169" b="41240"/>
            <a:stretch/>
          </p:blipFill>
          <p:spPr bwMode="auto">
            <a:xfrm>
              <a:off x="6446520" y="2486998"/>
              <a:ext cx="2438400" cy="1246802"/>
            </a:xfrm>
            <a:prstGeom prst="roundRect">
              <a:avLst>
                <a:gd name="adj" fmla="val 43888"/>
              </a:avLst>
            </a:prstGeom>
            <a:noFill/>
            <a:extLst>
              <a:ext uri="{909E8E84-426E-40DD-AFC4-6F175D3DCCD1}">
                <a14:hiddenFill xmlns="" xmlns:a14="http://schemas.microsoft.com/office/drawing/2010/main">
                  <a:solidFill>
                    <a:srgbClr val="FFFFFF"/>
                  </a:solidFill>
                </a14:hiddenFill>
              </a:ext>
            </a:extLst>
          </p:spPr>
        </p:pic>
        <p:pic>
          <p:nvPicPr>
            <p:cNvPr id="5134" name="Picture 14" descr="http://pngimg.com/upload/glasses_PNG56.png"/>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0" y="1668093"/>
              <a:ext cx="12192000" cy="4620539"/>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9" name="Group 18"/>
            <p:cNvGrpSpPr/>
            <p:nvPr/>
          </p:nvGrpSpPr>
          <p:grpSpPr>
            <a:xfrm>
              <a:off x="3505133" y="4035788"/>
              <a:ext cx="5181735" cy="1557937"/>
              <a:chOff x="3505133" y="3984989"/>
              <a:chExt cx="5181735" cy="1557937"/>
            </a:xfrm>
          </p:grpSpPr>
          <p:grpSp>
            <p:nvGrpSpPr>
              <p:cNvPr id="18" name="Group 17"/>
              <p:cNvGrpSpPr/>
              <p:nvPr/>
            </p:nvGrpSpPr>
            <p:grpSpPr>
              <a:xfrm>
                <a:off x="3505133" y="3984989"/>
                <a:ext cx="5181735" cy="1557937"/>
                <a:chOff x="3468858" y="3934190"/>
                <a:chExt cx="5181735" cy="1557937"/>
              </a:xfrm>
            </p:grpSpPr>
            <p:grpSp>
              <p:nvGrpSpPr>
                <p:cNvPr id="16" name="Group 15"/>
                <p:cNvGrpSpPr/>
                <p:nvPr/>
              </p:nvGrpSpPr>
              <p:grpSpPr>
                <a:xfrm>
                  <a:off x="3468858" y="3934190"/>
                  <a:ext cx="5170272" cy="1557937"/>
                  <a:chOff x="3468858" y="3934190"/>
                  <a:chExt cx="5170272" cy="1557937"/>
                </a:xfrm>
              </p:grpSpPr>
              <p:pic>
                <p:nvPicPr>
                  <p:cNvPr id="5136" name="Picture 16" descr="https://upload.wikimedia.org/wikipedia/commons/thumb/d/d9/Flag_of_Italy_(2003-2006).svg/170px-Flag_of_Italy_(2003-2006).svg.png"/>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3468858" y="3945529"/>
                    <a:ext cx="1083185"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38" name="Picture 18" descr="https://upload.wikimedia.org/wikipedia/en/thumb/9/9a/Flag_of_Spain.svg/1280px-Flag_of_Spain.svg.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734523" y="3945529"/>
                    <a:ext cx="1081723"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42" name="Picture 22" descr="http://www.banderas-mundo.es/data/flags/ultra/jo.png"/>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6002261" y="3945529"/>
                    <a:ext cx="1439999"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44" name="Picture 24" descr="http://www.banderas-mundo.es/data/flags/big/eg.png"/>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7557407" y="3934190"/>
                    <a:ext cx="1081723"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46" name="Picture 26" descr="http://www.crwflags.com/fotw/images/t/tr.gif"/>
                  <p:cNvPicPr>
                    <a:picLocks noChangeAspect="1" noChangeArrowheads="1"/>
                  </p:cNvPicPr>
                  <p:nvPr/>
                </p:nvPicPr>
                <p:blipFill>
                  <a:blip r:embed="rId12" cstate="print">
                    <a:extLst>
                      <a:ext uri="{28A0092B-C50C-407E-A947-70E740481C1C}">
                        <a14:useLocalDpi xmlns="" xmlns:a14="http://schemas.microsoft.com/office/drawing/2010/main" val="0"/>
                      </a:ext>
                    </a:extLst>
                  </a:blip>
                  <a:srcRect/>
                  <a:stretch>
                    <a:fillRect/>
                  </a:stretch>
                </p:blipFill>
                <p:spPr bwMode="auto">
                  <a:xfrm>
                    <a:off x="3468858" y="4772127"/>
                    <a:ext cx="1081723" cy="720000"/>
                  </a:xfrm>
                  <a:prstGeom prst="rect">
                    <a:avLst/>
                  </a:prstGeom>
                  <a:noFill/>
                  <a:extLst>
                    <a:ext uri="{909E8E84-426E-40DD-AFC4-6F175D3DCCD1}">
                      <a14:hiddenFill xmlns="" xmlns:a14="http://schemas.microsoft.com/office/drawing/2010/main">
                        <a:solidFill>
                          <a:srgbClr val="FFFFFF"/>
                        </a:solidFill>
                      </a14:hiddenFill>
                    </a:ext>
                  </a:extLst>
                </p:spPr>
              </p:pic>
              <p:pic>
                <p:nvPicPr>
                  <p:cNvPr id="5150" name="Picture 30" descr="https://upload.wikimedia.org/wikipedia/commons/thumb/f/f8/Flag_of_Macedonia.svg/2000px-Flag_of_Macedonia.svg.png"/>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auto">
                  <a:xfrm>
                    <a:off x="6002261" y="4752515"/>
                    <a:ext cx="1439999" cy="7200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5152" name="Picture 32" descr="https://upload.wikimedia.org/wikipedia/commons/thumb/5/5c/Flag_of_Portugal.svg/2000px-Flag_of_Portugal.svg.png"/>
                <p:cNvPicPr>
                  <a:picLocks noChangeAspect="1" noChangeArrowheads="1"/>
                </p:cNvPicPr>
                <p:nvPr/>
              </p:nvPicPr>
              <p:blipFill>
                <a:blip r:embed="rId14" cstate="print">
                  <a:extLst>
                    <a:ext uri="{28A0092B-C50C-407E-A947-70E740481C1C}">
                      <a14:useLocalDpi xmlns="" xmlns:a14="http://schemas.microsoft.com/office/drawing/2010/main" val="0"/>
                    </a:ext>
                  </a:extLst>
                </a:blip>
                <a:srcRect/>
                <a:stretch>
                  <a:fillRect/>
                </a:stretch>
              </p:blipFill>
              <p:spPr bwMode="auto">
                <a:xfrm>
                  <a:off x="7568871" y="4746845"/>
                  <a:ext cx="1081722" cy="720000"/>
                </a:xfrm>
                <a:prstGeom prst="rect">
                  <a:avLst/>
                </a:prstGeom>
                <a:noFill/>
                <a:extLst>
                  <a:ext uri="{909E8E84-426E-40DD-AFC4-6F175D3DCCD1}">
                    <a14:hiddenFill xmlns="" xmlns:a14="http://schemas.microsoft.com/office/drawing/2010/main">
                      <a:solidFill>
                        <a:srgbClr val="FFFFFF"/>
                      </a:solidFill>
                    </a14:hiddenFill>
                  </a:ext>
                </a:extLst>
              </p:spPr>
            </p:pic>
          </p:grpSp>
          <p:pic>
            <p:nvPicPr>
              <p:cNvPr id="5154" name="Picture 34" descr="http://www.flags.net/images/largeflags/CROA0003.GIF"/>
              <p:cNvPicPr>
                <a:picLocks noChangeAspect="1" noChangeArrowheads="1"/>
              </p:cNvPicPr>
              <p:nvPr/>
            </p:nvPicPr>
            <p:blipFill>
              <a:blip r:embed="rId15" cstate="print">
                <a:extLst>
                  <a:ext uri="{28A0092B-C50C-407E-A947-70E740481C1C}">
                    <a14:useLocalDpi xmlns="" xmlns:a14="http://schemas.microsoft.com/office/drawing/2010/main" val="0"/>
                  </a:ext>
                </a:extLst>
              </a:blip>
              <a:srcRect/>
              <a:stretch>
                <a:fillRect/>
              </a:stretch>
            </p:blipFill>
            <p:spPr bwMode="auto">
              <a:xfrm>
                <a:off x="4775950" y="4810203"/>
                <a:ext cx="1076571" cy="720000"/>
              </a:xfrm>
              <a:prstGeom prst="rect">
                <a:avLst/>
              </a:prstGeom>
              <a:noFill/>
              <a:extLst>
                <a:ext uri="{909E8E84-426E-40DD-AFC4-6F175D3DCCD1}">
                  <a14:hiddenFill xmlns="" xmlns:a14="http://schemas.microsoft.com/office/drawing/2010/main">
                    <a:solidFill>
                      <a:srgbClr val="FFFFFF"/>
                    </a:solidFill>
                  </a14:hiddenFill>
                </a:ext>
              </a:extLst>
            </p:spPr>
          </p:pic>
        </p:grpSp>
      </p:grpSp>
    </p:spTree>
    <p:extLst>
      <p:ext uri="{BB962C8B-B14F-4D97-AF65-F5344CB8AC3E}">
        <p14:creationId xmlns="" xmlns:p14="http://schemas.microsoft.com/office/powerpoint/2010/main" val="5567851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31709"/>
          </a:xfrm>
        </p:spPr>
        <p:txBody>
          <a:bodyPr>
            <a:noAutofit/>
          </a:bodyPr>
          <a:lstStyle/>
          <a:p>
            <a:pPr algn="ctr"/>
            <a:r>
              <a:rPr lang="en-US" sz="3200" b="1" dirty="0" smtClean="0"/>
              <a:t>FOR PARTICIPANTS ARRIVING AT CATANIA 'S AIRPORT: </a:t>
            </a:r>
            <a:endParaRPr lang="en-US" sz="3200" dirty="0"/>
          </a:p>
        </p:txBody>
      </p:sp>
      <p:sp>
        <p:nvSpPr>
          <p:cNvPr id="3" name="Content Placeholder 2"/>
          <p:cNvSpPr>
            <a:spLocks noGrp="1"/>
          </p:cNvSpPr>
          <p:nvPr>
            <p:ph idx="1"/>
          </p:nvPr>
        </p:nvSpPr>
        <p:spPr>
          <a:xfrm>
            <a:off x="3670662" y="888274"/>
            <a:ext cx="7683137" cy="5288689"/>
          </a:xfrm>
        </p:spPr>
        <p:txBody>
          <a:bodyPr>
            <a:normAutofit fontScale="92500"/>
          </a:bodyPr>
          <a:lstStyle/>
          <a:p>
            <a:pPr algn="just"/>
            <a:r>
              <a:rPr lang="en-US" b="1" dirty="0" smtClean="0"/>
              <a:t>From the Airport of Catania you can travel  to MESSINA City and then from MESSINA  City you can get  BROLO the town in which activities will be held. </a:t>
            </a:r>
            <a:endParaRPr lang="en-US" dirty="0" smtClean="0"/>
          </a:p>
          <a:p>
            <a:pPr algn="just"/>
            <a:r>
              <a:rPr lang="en-US" b="1" dirty="0" smtClean="0"/>
              <a:t>TRANSFER FROM CATANIA'S AIRPORT TO MESSINA CITY</a:t>
            </a:r>
            <a:endParaRPr lang="en-US" dirty="0" smtClean="0"/>
          </a:p>
          <a:p>
            <a:pPr algn="just"/>
            <a:r>
              <a:rPr lang="en-US" dirty="0" smtClean="0"/>
              <a:t>There’s a good bus transport service to get Messina from Catania’s airport. The name of the Company is “</a:t>
            </a:r>
            <a:r>
              <a:rPr lang="en-US" b="1" dirty="0" smtClean="0"/>
              <a:t>SAIS AUTOLINEE</a:t>
            </a:r>
            <a:r>
              <a:rPr lang="en-US" dirty="0" smtClean="0"/>
              <a:t>” . The desk for tickets and the starting place of bus are close the exit of airport.  Ask for one way ticket to Messina Central Station</a:t>
            </a:r>
          </a:p>
          <a:p>
            <a:pPr algn="just"/>
            <a:r>
              <a:rPr lang="bs-Latn-BA" dirty="0" smtClean="0"/>
              <a:t>H</a:t>
            </a:r>
            <a:r>
              <a:rPr lang="en-US" dirty="0" smtClean="0"/>
              <a:t>ere are timetable of bus service from Catania airport to Messina:</a:t>
            </a:r>
          </a:p>
          <a:p>
            <a:pPr algn="just"/>
            <a:r>
              <a:rPr lang="en-US" u="sng" dirty="0" smtClean="0">
                <a:hlinkClick r:id="rId2"/>
              </a:rPr>
              <a:t>http://www.saisautolinee.it/ricerca/orari.asp</a:t>
            </a:r>
            <a:endParaRPr lang="en-US" dirty="0" smtClean="0"/>
          </a:p>
          <a:p>
            <a:endParaRPr lang="en-US" dirty="0"/>
          </a:p>
        </p:txBody>
      </p:sp>
      <p:pic>
        <p:nvPicPr>
          <p:cNvPr id="4" name="Picture 3" descr="5100186-The_bus_from_and_to_the_airport_Catania.jpg"/>
          <p:cNvPicPr>
            <a:picLocks noChangeAspect="1"/>
          </p:cNvPicPr>
          <p:nvPr/>
        </p:nvPicPr>
        <p:blipFill>
          <a:blip r:embed="rId3"/>
          <a:stretch>
            <a:fillRect/>
          </a:stretch>
        </p:blipFill>
        <p:spPr>
          <a:xfrm>
            <a:off x="274321" y="1872343"/>
            <a:ext cx="3304902" cy="251211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idx="1"/>
          </p:nvPr>
        </p:nvSpPr>
        <p:spPr>
          <a:xfrm>
            <a:off x="838200" y="352425"/>
            <a:ext cx="10515600" cy="6335758"/>
          </a:xfrm>
        </p:spPr>
        <p:txBody>
          <a:bodyPr>
            <a:normAutofit/>
          </a:bodyPr>
          <a:lstStyle/>
          <a:p>
            <a:pPr algn="just"/>
            <a:r>
              <a:rPr lang="en-US" sz="1600" b="1" dirty="0" smtClean="0"/>
              <a:t>T</a:t>
            </a:r>
            <a:r>
              <a:rPr lang="en-US" sz="1600" b="1" u="sng" dirty="0" smtClean="0"/>
              <a:t>RANSFER FROM MESSINACITY TO BROLO</a:t>
            </a:r>
            <a:endParaRPr lang="en-US" sz="1600" dirty="0" smtClean="0"/>
          </a:p>
          <a:p>
            <a:pPr algn="just">
              <a:buNone/>
            </a:pPr>
            <a:r>
              <a:rPr lang="en-US" sz="1600" dirty="0" smtClean="0"/>
              <a:t>For transfer from Messina City</a:t>
            </a:r>
            <a:r>
              <a:rPr lang="bs-Latn-BA" sz="1600" dirty="0" smtClean="0"/>
              <a:t> </a:t>
            </a:r>
            <a:r>
              <a:rPr lang="en-US" sz="1600" dirty="0" smtClean="0"/>
              <a:t>to </a:t>
            </a:r>
            <a:r>
              <a:rPr lang="en-US" sz="1600" dirty="0" err="1" smtClean="0"/>
              <a:t>Brolo</a:t>
            </a:r>
            <a:r>
              <a:rPr lang="en-US" sz="1600" dirty="0" smtClean="0"/>
              <a:t> you have two choices: by bus or by train</a:t>
            </a:r>
          </a:p>
          <a:p>
            <a:pPr algn="just">
              <a:buNone/>
            </a:pPr>
            <a:r>
              <a:rPr lang="en-US" sz="1600" dirty="0" smtClean="0"/>
              <a:t>1) </a:t>
            </a:r>
            <a:r>
              <a:rPr lang="en-US" sz="1600" b="1" dirty="0" smtClean="0"/>
              <a:t>TRANSFER BY BUS</a:t>
            </a:r>
            <a:r>
              <a:rPr lang="en-US" sz="1600" dirty="0" smtClean="0"/>
              <a:t>: </a:t>
            </a:r>
          </a:p>
          <a:p>
            <a:pPr algn="just"/>
            <a:r>
              <a:rPr lang="en-US" sz="1600" dirty="0" smtClean="0"/>
              <a:t>The bus station is close to Messina </a:t>
            </a:r>
            <a:r>
              <a:rPr lang="en-US" sz="1600" dirty="0" err="1" smtClean="0"/>
              <a:t>Centrale</a:t>
            </a:r>
            <a:r>
              <a:rPr lang="en-US" sz="1600" dirty="0" smtClean="0"/>
              <a:t> railway station (the place of stop of the bus you took in Catania’s airport) .</a:t>
            </a:r>
          </a:p>
          <a:p>
            <a:pPr algn="just"/>
            <a:r>
              <a:rPr lang="en-US" sz="1600" dirty="0" smtClean="0"/>
              <a:t>No more than five minutes walk : ask to the bus driver for “MAGISTRO BUS” or “TAI </a:t>
            </a:r>
            <a:r>
              <a:rPr lang="en-US" sz="1600" dirty="0" err="1" smtClean="0"/>
              <a:t>BUS”or</a:t>
            </a:r>
            <a:r>
              <a:rPr lang="en-US" sz="1600" dirty="0" smtClean="0"/>
              <a:t> see the picture (</a:t>
            </a:r>
            <a:r>
              <a:rPr lang="en-US" sz="1600" b="1" dirty="0" smtClean="0"/>
              <a:t>Bus terminal Via Santa Maria </a:t>
            </a:r>
            <a:r>
              <a:rPr lang="en-US" sz="1600" b="1" dirty="0" err="1" smtClean="0"/>
              <a:t>Alemanna</a:t>
            </a:r>
            <a:r>
              <a:rPr lang="en-US" sz="1600" dirty="0" smtClean="0"/>
              <a:t>):</a:t>
            </a:r>
            <a:endParaRPr lang="bs-Latn-BA" sz="1600" dirty="0" smtClean="0"/>
          </a:p>
          <a:p>
            <a:pPr algn="just"/>
            <a:endParaRPr lang="bs-Latn-BA" sz="1600" dirty="0" smtClean="0"/>
          </a:p>
          <a:p>
            <a:pPr algn="just"/>
            <a:endParaRPr lang="bs-Latn-BA" sz="1600" dirty="0" smtClean="0"/>
          </a:p>
          <a:p>
            <a:pPr algn="just"/>
            <a:endParaRPr lang="bs-Latn-BA" sz="1600" dirty="0" smtClean="0"/>
          </a:p>
          <a:p>
            <a:pPr algn="just"/>
            <a:endParaRPr lang="bs-Latn-BA" sz="1600" dirty="0" smtClean="0"/>
          </a:p>
          <a:p>
            <a:pPr algn="just"/>
            <a:endParaRPr lang="bs-Latn-BA" sz="1600" dirty="0" smtClean="0"/>
          </a:p>
          <a:p>
            <a:pPr algn="just"/>
            <a:endParaRPr lang="bs-Latn-BA" sz="1600" dirty="0" smtClean="0"/>
          </a:p>
          <a:p>
            <a:pPr algn="just"/>
            <a:endParaRPr lang="bs-Latn-BA" sz="1600" dirty="0" smtClean="0"/>
          </a:p>
          <a:p>
            <a:pPr algn="just"/>
            <a:endParaRPr lang="bs-Latn-BA" sz="1600" dirty="0" smtClean="0"/>
          </a:p>
          <a:p>
            <a:pPr algn="just"/>
            <a:endParaRPr lang="bs-Latn-BA" sz="1600" dirty="0" smtClean="0"/>
          </a:p>
          <a:p>
            <a:pPr algn="just"/>
            <a:endParaRPr lang="en-US" sz="1600" dirty="0" smtClean="0"/>
          </a:p>
          <a:p>
            <a:pPr>
              <a:buNone/>
            </a:pPr>
            <a:r>
              <a:rPr lang="en-US" sz="1900" dirty="0" smtClean="0"/>
              <a:t>here are timetable of bus service from  Messina to </a:t>
            </a:r>
            <a:r>
              <a:rPr lang="en-US" sz="1900" dirty="0" err="1" smtClean="0"/>
              <a:t>Brolo</a:t>
            </a:r>
            <a:r>
              <a:rPr lang="en-US" sz="1900" dirty="0" smtClean="0"/>
              <a:t>:</a:t>
            </a:r>
          </a:p>
          <a:p>
            <a:pPr>
              <a:buNone/>
            </a:pPr>
            <a:r>
              <a:rPr lang="en-US" sz="1900" dirty="0" smtClean="0"/>
              <a:t> </a:t>
            </a:r>
            <a:r>
              <a:rPr lang="en-US" sz="1900" u="sng" dirty="0" smtClean="0">
                <a:hlinkClick r:id="rId2"/>
              </a:rPr>
              <a:t>http://www.autolineemagistro.it/</a:t>
            </a:r>
            <a:endParaRPr lang="en-US" sz="1900" dirty="0" smtClean="0"/>
          </a:p>
          <a:p>
            <a:endParaRPr lang="en-US" dirty="0"/>
          </a:p>
        </p:txBody>
      </p:sp>
      <p:pic>
        <p:nvPicPr>
          <p:cNvPr id="6" name="Picture 5"/>
          <p:cNvPicPr/>
          <p:nvPr/>
        </p:nvPicPr>
        <p:blipFill>
          <a:blip r:embed="rId3"/>
          <a:srcRect/>
          <a:stretch>
            <a:fillRect/>
          </a:stretch>
        </p:blipFill>
        <p:spPr bwMode="auto">
          <a:xfrm>
            <a:off x="3082835" y="2354265"/>
            <a:ext cx="5499463" cy="336726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534988"/>
            <a:ext cx="10515600" cy="5641975"/>
          </a:xfrm>
        </p:spPr>
        <p:style>
          <a:lnRef idx="0">
            <a:scrgbClr r="0" g="0" b="0"/>
          </a:lnRef>
          <a:fillRef idx="1003">
            <a:schemeClr val="lt1"/>
          </a:fillRef>
          <a:effectRef idx="0">
            <a:scrgbClr r="0" g="0" b="0"/>
          </a:effectRef>
          <a:fontRef idx="major"/>
        </p:style>
        <p:txBody>
          <a:bodyPr/>
          <a:lstStyle/>
          <a:p>
            <a:pPr algn="just">
              <a:buNone/>
            </a:pPr>
            <a:r>
              <a:rPr lang="en-US" dirty="0" smtClean="0"/>
              <a:t>2)</a:t>
            </a:r>
            <a:r>
              <a:rPr lang="en-US" b="1" dirty="0" smtClean="0"/>
              <a:t>TRANSFER BY  TRAIN</a:t>
            </a:r>
            <a:r>
              <a:rPr lang="en-US" dirty="0" smtClean="0"/>
              <a:t>:</a:t>
            </a:r>
          </a:p>
          <a:p>
            <a:pPr algn="just"/>
            <a:r>
              <a:rPr lang="en-US" dirty="0" smtClean="0"/>
              <a:t>You can choose your railway station of arrival from the following three, listed in order of preference 1st:  BROLO –FICARRA 2nd:  CAPO D'ORLANDO –NASO 3rd:  S.AGATA DI MILITELLO</a:t>
            </a:r>
            <a:endParaRPr lang="bs-Latn-BA" dirty="0" smtClean="0"/>
          </a:p>
          <a:p>
            <a:pPr algn="just"/>
            <a:endParaRPr lang="bs-Latn-BA" dirty="0" smtClean="0"/>
          </a:p>
          <a:p>
            <a:pPr algn="just"/>
            <a:endParaRPr lang="en-US" dirty="0" smtClean="0"/>
          </a:p>
          <a:p>
            <a:pPr algn="just"/>
            <a:r>
              <a:rPr lang="en-US" dirty="0" smtClean="0"/>
              <a:t>below are the links of the Italian railways.</a:t>
            </a:r>
          </a:p>
          <a:p>
            <a:pPr algn="just">
              <a:buNone/>
            </a:pPr>
            <a:r>
              <a:rPr lang="en-US" u="sng" dirty="0" smtClean="0">
                <a:hlinkClick r:id="rId2"/>
              </a:rPr>
              <a:t>http://www.trenitalia.com/cms/v/index.jsp?vgnextoid=4ddd1a035296f310VgnVCM1000005817f90aRCRD</a:t>
            </a: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941161"/>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r>
              <a:rPr lang="bs-Latn-BA" b="1" u="sng" dirty="0" smtClean="0">
                <a:effectLst>
                  <a:outerShdw blurRad="38100" dist="38100" dir="2700000" algn="tl">
                    <a:srgbClr val="000000">
                      <a:alpha val="43137"/>
                    </a:srgbClr>
                  </a:outerShdw>
                </a:effectLst>
              </a:rPr>
              <a:t/>
            </a:r>
            <a:br>
              <a:rPr lang="bs-Latn-BA" b="1" u="sng" dirty="0" smtClean="0">
                <a:effectLst>
                  <a:outerShdw blurRad="38100" dist="38100" dir="2700000" algn="tl">
                    <a:srgbClr val="000000">
                      <a:alpha val="43137"/>
                    </a:srgbClr>
                  </a:outerShdw>
                </a:effectLst>
              </a:rPr>
            </a:br>
            <a:r>
              <a:rPr lang="en-US" b="1" u="sng" dirty="0" smtClean="0">
                <a:effectLst>
                  <a:outerShdw blurRad="38100" dist="38100" dir="2700000" algn="tl">
                    <a:srgbClr val="000000">
                      <a:alpha val="43137"/>
                    </a:srgbClr>
                  </a:outerShdw>
                </a:effectLst>
              </a:rPr>
              <a:t>EMERGENCY CONTACTS:</a:t>
            </a:r>
            <a:r>
              <a:rPr lang="en-US" dirty="0" smtClean="0"/>
              <a:t/>
            </a:r>
            <a:br>
              <a:rPr lang="en-US" dirty="0" smtClean="0"/>
            </a:br>
            <a:endParaRPr lang="en-US" dirty="0"/>
          </a:p>
        </p:txBody>
      </p:sp>
      <p:sp>
        <p:nvSpPr>
          <p:cNvPr id="3" name="Content Placeholder 2"/>
          <p:cNvSpPr>
            <a:spLocks noGrp="1"/>
          </p:cNvSpPr>
          <p:nvPr>
            <p:ph idx="1"/>
          </p:nvPr>
        </p:nvSpPr>
        <p:spPr>
          <a:xfrm>
            <a:off x="838200" y="1502229"/>
            <a:ext cx="10515600" cy="4674734"/>
          </a:xfrm>
        </p:spPr>
        <p:txBody>
          <a:bodyPr/>
          <a:lstStyle/>
          <a:p>
            <a:pPr algn="ctr"/>
            <a:r>
              <a:rPr lang="en-US" b="1" u="sng" dirty="0" smtClean="0"/>
              <a:t>CAMILA VAZQUEZ CONDE</a:t>
            </a:r>
            <a:r>
              <a:rPr lang="bs-Latn-BA" b="1" u="sng" dirty="0" smtClean="0"/>
              <a:t>:</a:t>
            </a:r>
            <a:endParaRPr lang="en-US" u="sng" dirty="0" smtClean="0"/>
          </a:p>
          <a:p>
            <a:pPr algn="ctr">
              <a:buNone/>
            </a:pPr>
            <a:r>
              <a:rPr lang="en-US" dirty="0" smtClean="0"/>
              <a:t>+34 655 179 805</a:t>
            </a:r>
          </a:p>
          <a:p>
            <a:pPr algn="ctr">
              <a:buNone/>
            </a:pPr>
            <a:r>
              <a:rPr lang="en-US" dirty="0" smtClean="0"/>
              <a:t>+34 911 704 618</a:t>
            </a:r>
          </a:p>
          <a:p>
            <a:pPr algn="ctr">
              <a:buNone/>
            </a:pPr>
            <a:r>
              <a:rPr lang="en-US" dirty="0" smtClean="0"/>
              <a:t>adefis.juventud.internacional@gmail.com</a:t>
            </a:r>
          </a:p>
          <a:p>
            <a:pPr algn="ctr"/>
            <a:r>
              <a:rPr lang="en-US" b="1" u="sng" dirty="0" smtClean="0"/>
              <a:t>ANGELA FOGLIANI: </a:t>
            </a:r>
            <a:endParaRPr lang="en-US" u="sng" dirty="0" smtClean="0"/>
          </a:p>
          <a:p>
            <a:pPr algn="ctr">
              <a:buNone/>
            </a:pPr>
            <a:r>
              <a:rPr lang="en-US" dirty="0" smtClean="0"/>
              <a:t>+39.(0)941.594056</a:t>
            </a:r>
          </a:p>
          <a:p>
            <a:pPr algn="ctr">
              <a:buNone/>
            </a:pPr>
            <a:r>
              <a:rPr lang="en-US" dirty="0" smtClean="0"/>
              <a:t>+39.338.3778939</a:t>
            </a:r>
          </a:p>
          <a:p>
            <a:pPr algn="ctr">
              <a:buNone/>
            </a:pPr>
            <a:r>
              <a:rPr lang="en-US" dirty="0" smtClean="0"/>
              <a:t>angelafogliani@gmail.com</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838200" y="274638"/>
            <a:ext cx="10515600" cy="5902325"/>
          </a:xfrm>
        </p:spPr>
        <p:style>
          <a:lnRef idx="1">
            <a:schemeClr val="accent5"/>
          </a:lnRef>
          <a:fillRef idx="2">
            <a:schemeClr val="accent5"/>
          </a:fillRef>
          <a:effectRef idx="1">
            <a:schemeClr val="accent5"/>
          </a:effectRef>
          <a:fontRef idx="minor">
            <a:schemeClr val="dk1"/>
          </a:fontRef>
        </p:style>
        <p:txBody>
          <a:bodyPr/>
          <a:lstStyle/>
          <a:p>
            <a:pPr algn="ctr"/>
            <a:r>
              <a:rPr lang="en-US" sz="3200" b="1" u="sng" dirty="0" smtClean="0"/>
              <a:t>BOARDING PASSES </a:t>
            </a:r>
            <a:endParaRPr lang="en-US" sz="3200" dirty="0" smtClean="0"/>
          </a:p>
          <a:p>
            <a:pPr algn="just">
              <a:buNone/>
            </a:pPr>
            <a:r>
              <a:rPr lang="bs-Latn-BA" dirty="0" smtClean="0"/>
              <a:t>   </a:t>
            </a:r>
            <a:r>
              <a:rPr lang="en-US" dirty="0" smtClean="0"/>
              <a:t>It is extremely important that you keep all the boarding passes from the different flights as well as </a:t>
            </a:r>
            <a:r>
              <a:rPr lang="en-US" dirty="0" err="1" smtClean="0"/>
              <a:t>tr</a:t>
            </a:r>
            <a:r>
              <a:rPr lang="bs-Latn-BA" dirty="0" smtClean="0"/>
              <a:t>ai</a:t>
            </a:r>
            <a:r>
              <a:rPr lang="en-US" dirty="0" smtClean="0"/>
              <a:t>n and/or bus tickets. So </a:t>
            </a:r>
            <a:r>
              <a:rPr lang="en-US" b="1" dirty="0" smtClean="0"/>
              <a:t>PLEASE, KEEP THEM SAFELY. </a:t>
            </a:r>
            <a:endParaRPr lang="en-US" dirty="0" smtClean="0"/>
          </a:p>
          <a:p>
            <a:pPr algn="just">
              <a:buNone/>
            </a:pPr>
            <a:r>
              <a:rPr lang="bs-Latn-BA" dirty="0" smtClean="0"/>
              <a:t>   </a:t>
            </a:r>
            <a:r>
              <a:rPr lang="en-US" dirty="0" smtClean="0"/>
              <a:t>The ones from your way to Italy will be asked during the project, the ones from your way home should be sent as soon as possible by post mail to the following address: </a:t>
            </a:r>
          </a:p>
          <a:p>
            <a:pPr algn="ctr">
              <a:buNone/>
            </a:pPr>
            <a:r>
              <a:rPr lang="bs-Latn-BA" dirty="0" smtClean="0"/>
              <a:t>   </a:t>
            </a:r>
            <a:r>
              <a:rPr lang="en-US" dirty="0" err="1" smtClean="0"/>
              <a:t>Petronio</a:t>
            </a:r>
            <a:r>
              <a:rPr lang="en-US" dirty="0" smtClean="0"/>
              <a:t> 20.</a:t>
            </a:r>
          </a:p>
          <a:p>
            <a:pPr algn="ctr">
              <a:buNone/>
            </a:pPr>
            <a:r>
              <a:rPr lang="bs-Latn-BA" dirty="0" smtClean="0"/>
              <a:t>   </a:t>
            </a:r>
            <a:r>
              <a:rPr lang="en-US" dirty="0" smtClean="0"/>
              <a:t>28231 Las </a:t>
            </a:r>
            <a:r>
              <a:rPr lang="en-US" dirty="0" err="1" smtClean="0"/>
              <a:t>Rozas</a:t>
            </a:r>
            <a:r>
              <a:rPr lang="en-US" dirty="0" smtClean="0"/>
              <a:t> de Madrid, Madrid</a:t>
            </a:r>
          </a:p>
          <a:p>
            <a:pPr algn="ctr">
              <a:buNone/>
            </a:pPr>
            <a:r>
              <a:rPr lang="bs-Latn-BA" dirty="0" smtClean="0"/>
              <a:t>   </a:t>
            </a:r>
            <a:r>
              <a:rPr lang="en-US" dirty="0" err="1" smtClean="0"/>
              <a:t>Espana</a:t>
            </a:r>
            <a:endParaRPr lang="en-US"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36658"/>
          </a:xfrm>
        </p:spPr>
        <p:style>
          <a:lnRef idx="0">
            <a:scrgbClr r="0" g="0" b="0"/>
          </a:lnRef>
          <a:fillRef idx="1003">
            <a:schemeClr val="lt2"/>
          </a:fillRef>
          <a:effectRef idx="0">
            <a:scrgbClr r="0" g="0" b="0"/>
          </a:effectRef>
          <a:fontRef idx="major"/>
        </p:style>
        <p:txBody>
          <a:bodyPr>
            <a:normAutofit fontScale="90000"/>
          </a:bodyPr>
          <a:lstStyle/>
          <a:p>
            <a:pPr algn="ctr"/>
            <a:r>
              <a:rPr lang="bs-Latn-BA" b="1" dirty="0" smtClean="0"/>
              <a:t/>
            </a:r>
            <a:br>
              <a:rPr lang="bs-Latn-BA" b="1" dirty="0" smtClean="0"/>
            </a:br>
            <a:r>
              <a:rPr lang="en-US" b="1" dirty="0" smtClean="0"/>
              <a:t>PHONE AND MAIL CONTACTS </a:t>
            </a:r>
            <a:r>
              <a:rPr lang="en-US" dirty="0" smtClean="0"/>
              <a:t/>
            </a:r>
            <a:br>
              <a:rPr lang="en-US" dirty="0" smtClean="0"/>
            </a:br>
            <a:endParaRPr lang="en-US" dirty="0"/>
          </a:p>
        </p:txBody>
      </p:sp>
      <p:sp>
        <p:nvSpPr>
          <p:cNvPr id="3" name="Content Placeholder 2"/>
          <p:cNvSpPr>
            <a:spLocks noGrp="1"/>
          </p:cNvSpPr>
          <p:nvPr>
            <p:ph idx="1"/>
          </p:nvPr>
        </p:nvSpPr>
        <p:spPr/>
        <p:txBody>
          <a:bodyPr/>
          <a:lstStyle/>
          <a:p>
            <a:pPr algn="ctr">
              <a:buNone/>
            </a:pPr>
            <a:r>
              <a:rPr lang="en-US" dirty="0" smtClean="0"/>
              <a:t>CAMILA VAZQUEZ CONDE </a:t>
            </a:r>
          </a:p>
          <a:p>
            <a:pPr algn="ctr">
              <a:buNone/>
            </a:pPr>
            <a:r>
              <a:rPr lang="en-US" dirty="0" smtClean="0"/>
              <a:t>+34 655 179 805</a:t>
            </a:r>
          </a:p>
          <a:p>
            <a:pPr algn="ctr">
              <a:buNone/>
            </a:pPr>
            <a:r>
              <a:rPr lang="en-US" dirty="0" smtClean="0"/>
              <a:t>+34 911 704 618</a:t>
            </a:r>
          </a:p>
          <a:p>
            <a:pPr algn="ctr">
              <a:buNone/>
            </a:pPr>
            <a:r>
              <a:rPr lang="en-US" u="sng" dirty="0" smtClean="0">
                <a:effectLst>
                  <a:outerShdw blurRad="38100" dist="38100" dir="2700000" algn="tl">
                    <a:srgbClr val="000000">
                      <a:alpha val="43137"/>
                    </a:srgbClr>
                  </a:outerShdw>
                </a:effectLst>
              </a:rPr>
              <a:t>adefis.juventud.internacional@gmail.com</a:t>
            </a:r>
          </a:p>
          <a:p>
            <a:pPr algn="ctr">
              <a:buNone/>
            </a:pPr>
            <a:r>
              <a:rPr lang="en-US" dirty="0" smtClean="0"/>
              <a:t>Do not doubt to contact us if any plane is delayed. We will appreciate it.</a:t>
            </a:r>
          </a:p>
          <a:p>
            <a:pPr algn="ctr">
              <a:buNone/>
            </a:pPr>
            <a:r>
              <a:rPr lang="en-US" b="1" dirty="0" smtClean="0"/>
              <a:t>As  always, do not hesitate to contact me for any question or concern. </a:t>
            </a:r>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normAutofit/>
          </a:bodyPr>
          <a:lstStyle/>
          <a:p>
            <a:pPr algn="ctr"/>
            <a:r>
              <a:rPr lang="bs-Latn-BA" sz="6000" b="1" u="sng" dirty="0" smtClean="0"/>
              <a:t>Important!</a:t>
            </a:r>
            <a:endParaRPr lang="en-US" sz="6000" b="1" u="sng" dirty="0"/>
          </a:p>
        </p:txBody>
      </p:sp>
      <p:sp>
        <p:nvSpPr>
          <p:cNvPr id="3" name="Content Placeholder 2"/>
          <p:cNvSpPr>
            <a:spLocks noGrp="1"/>
          </p:cNvSpPr>
          <p:nvPr>
            <p:ph idx="1"/>
          </p:nvPr>
        </p:nvSpPr>
        <p:spPr/>
        <p:txBody>
          <a:bodyPr/>
          <a:lstStyle/>
          <a:p>
            <a:pPr algn="ctr">
              <a:buNone/>
            </a:pPr>
            <a:endParaRPr lang="bs-Latn-BA" b="1" u="sng" dirty="0" smtClean="0"/>
          </a:p>
          <a:p>
            <a:pPr algn="ctr">
              <a:buNone/>
            </a:pPr>
            <a:endParaRPr lang="bs-Latn-BA" b="1" u="sng" dirty="0" smtClean="0"/>
          </a:p>
          <a:p>
            <a:pPr algn="ctr">
              <a:buNone/>
            </a:pPr>
            <a:r>
              <a:rPr lang="en-US" b="1" u="sng" dirty="0" smtClean="0"/>
              <a:t>Please , when you buy tickets make an invoice with the data of </a:t>
            </a:r>
            <a:r>
              <a:rPr lang="en-US" b="1" u="sng" dirty="0" err="1" smtClean="0"/>
              <a:t>Adefis</a:t>
            </a:r>
            <a:r>
              <a:rPr lang="en-US" b="1" u="sng" dirty="0" smtClean="0"/>
              <a:t> Juventud </a:t>
            </a:r>
            <a:r>
              <a:rPr lang="en-US" b="1" u="sng" dirty="0" err="1" smtClean="0"/>
              <a:t>Internacional</a:t>
            </a:r>
            <a:endParaRPr lang="bs-Latn-BA" b="1" u="sng" dirty="0" smtClean="0"/>
          </a:p>
          <a:p>
            <a:pPr algn="ctr">
              <a:buNone/>
            </a:pPr>
            <a:endParaRPr lang="en-US" dirty="0" smtClean="0"/>
          </a:p>
          <a:p>
            <a:pPr algn="ctr">
              <a:buNone/>
            </a:pPr>
            <a:r>
              <a:rPr lang="en-US" b="1" u="sng" dirty="0" smtClean="0"/>
              <a:t>VAT NUMBER: G 866 246 99</a:t>
            </a:r>
            <a:endParaRPr lang="en-US" dirty="0" smtClean="0"/>
          </a:p>
          <a:p>
            <a:pPr algn="ct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48292"/>
          </a:xfrm>
        </p:spPr>
        <p:style>
          <a:lnRef idx="0">
            <a:schemeClr val="accent5"/>
          </a:lnRef>
          <a:fillRef idx="3">
            <a:schemeClr val="accent5"/>
          </a:fillRef>
          <a:effectRef idx="3">
            <a:schemeClr val="accent5"/>
          </a:effectRef>
          <a:fontRef idx="minor">
            <a:schemeClr val="lt1"/>
          </a:fontRef>
        </p:style>
        <p:txBody>
          <a:bodyPr/>
          <a:lstStyle/>
          <a:p>
            <a:pPr algn="ctr"/>
            <a:r>
              <a:rPr lang="bs-Latn-BA" b="1" dirty="0" smtClean="0"/>
              <a:t>SEE YOU!</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lstStyle/>
          <a:p>
            <a:pPr algn="ctr"/>
            <a:r>
              <a:rPr lang="bs-Latn-BA" dirty="0" smtClean="0">
                <a:effectLst>
                  <a:outerShdw blurRad="38100" dist="38100" dir="2700000" algn="tl">
                    <a:srgbClr val="000000">
                      <a:alpha val="43137"/>
                    </a:srgbClr>
                  </a:outerShdw>
                </a:effectLst>
              </a:rPr>
              <a:t>Dear partners and participants,</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style>
          <a:lnRef idx="1">
            <a:schemeClr val="accent4"/>
          </a:lnRef>
          <a:fillRef idx="1003">
            <a:schemeClr val="lt2"/>
          </a:fillRef>
          <a:effectRef idx="1">
            <a:schemeClr val="accent4"/>
          </a:effectRef>
          <a:fontRef idx="minor">
            <a:schemeClr val="dk1"/>
          </a:fontRef>
        </p:style>
        <p:txBody>
          <a:bodyPr>
            <a:normAutofit fontScale="77500" lnSpcReduction="20000"/>
          </a:bodyPr>
          <a:lstStyle/>
          <a:p>
            <a:pPr algn="just"/>
            <a:r>
              <a:rPr lang="en-US" dirty="0" smtClean="0"/>
              <a:t>Our meeting in Italy for the project </a:t>
            </a:r>
            <a:r>
              <a:rPr lang="en-US" sz="3100" b="1" dirty="0" smtClean="0"/>
              <a:t>“REFUGEES. THE INVINSIBLE VICTIMS!“ </a:t>
            </a:r>
            <a:r>
              <a:rPr lang="en-US" dirty="0" smtClean="0"/>
              <a:t>will be from 22</a:t>
            </a:r>
            <a:r>
              <a:rPr lang="en-US" baseline="30000" dirty="0" smtClean="0"/>
              <a:t>nd</a:t>
            </a:r>
            <a:r>
              <a:rPr lang="en-US" dirty="0" smtClean="0"/>
              <a:t> to 27</a:t>
            </a:r>
            <a:r>
              <a:rPr lang="en-US" baseline="30000" dirty="0" smtClean="0"/>
              <a:t>th</a:t>
            </a:r>
            <a:r>
              <a:rPr lang="en-US" dirty="0" smtClean="0"/>
              <a:t> of </a:t>
            </a:r>
            <a:r>
              <a:rPr lang="en-US" dirty="0" err="1" smtClean="0"/>
              <a:t>Septemb</a:t>
            </a:r>
            <a:r>
              <a:rPr lang="bs-Latn-BA" dirty="0" smtClean="0"/>
              <a:t>e</a:t>
            </a:r>
            <a:r>
              <a:rPr lang="en-US" dirty="0" smtClean="0"/>
              <a:t>r 2016. </a:t>
            </a:r>
          </a:p>
          <a:p>
            <a:pPr algn="just"/>
            <a:r>
              <a:rPr lang="en-US" dirty="0" smtClean="0"/>
              <a:t>I would like to give you some  practical information. I hope all’s clear but if you need clarification don’t hesitate to contact us.</a:t>
            </a:r>
            <a:endParaRPr lang="bs-Latn-BA" dirty="0" smtClean="0"/>
          </a:p>
          <a:p>
            <a:pPr algn="just"/>
            <a:r>
              <a:rPr lang="en-US" dirty="0" smtClean="0"/>
              <a:t>You're free to arrive earlier or leave later but additional costs of accommodation, food, etc. have to be paid by yourself. In this case you can buy the arrival airplane tickets maximum 1 day before the starting date of activities and your departure airplane tickets maximum 1 day after the date of the end of activities and, if request, we can assist you in finding accommodation and arranging local transport. </a:t>
            </a:r>
          </a:p>
          <a:p>
            <a:pPr algn="just"/>
            <a:r>
              <a:rPr lang="en-US" dirty="0" smtClean="0"/>
              <a:t>Participants need to bring back and submit us the original tickets , invoices, boarding passes in order to get their reimbursement from us. All the requested documents serve as supporting documentation for the project final reporting. </a:t>
            </a:r>
          </a:p>
          <a:p>
            <a:pPr algn="just"/>
            <a:r>
              <a:rPr lang="en-US" dirty="0" smtClean="0"/>
              <a:t>Invoices should be in Euro and the name of participants should be written on the invoices. If participants do not submit the respective original documents to us their payment </a:t>
            </a:r>
            <a:r>
              <a:rPr lang="en-US" u="sng" dirty="0" smtClean="0"/>
              <a:t>will not be reimbursable</a:t>
            </a: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41160"/>
          </a:xfrm>
        </p:spPr>
        <p:txBody>
          <a:bodyPr>
            <a:normAutofit/>
          </a:bodyPr>
          <a:lstStyle/>
          <a:p>
            <a:pPr algn="ctr"/>
            <a:r>
              <a:rPr lang="bs-Latn-BA" dirty="0" smtClean="0"/>
              <a:t>TRAVEL COSTS</a:t>
            </a:r>
            <a:endParaRPr lang="en-US" dirty="0"/>
          </a:p>
        </p:txBody>
      </p:sp>
      <p:sp>
        <p:nvSpPr>
          <p:cNvPr id="3" name="Content Placeholder 2"/>
          <p:cNvSpPr>
            <a:spLocks noGrp="1"/>
          </p:cNvSpPr>
          <p:nvPr>
            <p:ph idx="1"/>
          </p:nvPr>
        </p:nvSpPr>
        <p:spPr>
          <a:xfrm>
            <a:off x="1541418" y="1332411"/>
            <a:ext cx="9812382" cy="4844552"/>
          </a:xfrm>
        </p:spPr>
        <p:txBody>
          <a:bodyPr/>
          <a:lstStyle/>
          <a:p>
            <a:pPr algn="just"/>
            <a:r>
              <a:rPr lang="en-US" sz="2000" dirty="0" smtClean="0"/>
              <a:t>The grant support to travel costs is calculated according the distance band from your town to</a:t>
            </a:r>
            <a:r>
              <a:rPr lang="bs-Latn-BA" sz="2000" dirty="0" smtClean="0"/>
              <a:t> </a:t>
            </a:r>
            <a:r>
              <a:rPr lang="en-US" sz="2000" dirty="0" err="1" smtClean="0"/>
              <a:t>Brolo</a:t>
            </a:r>
            <a:r>
              <a:rPr lang="en-US" sz="2000" dirty="0" smtClean="0"/>
              <a:t> town (where the project activities will be held) using the distance calculator provided by European Commission as indicated below:</a:t>
            </a:r>
          </a:p>
          <a:p>
            <a:endParaRPr lang="en-US" dirty="0"/>
          </a:p>
        </p:txBody>
      </p:sp>
      <p:graphicFrame>
        <p:nvGraphicFramePr>
          <p:cNvPr id="4" name="Table 3"/>
          <p:cNvGraphicFramePr>
            <a:graphicFrameLocks noGrp="1"/>
          </p:cNvGraphicFramePr>
          <p:nvPr/>
        </p:nvGraphicFramePr>
        <p:xfrm>
          <a:off x="2110378" y="2544836"/>
          <a:ext cx="8128000" cy="3657600"/>
        </p:xfrm>
        <a:graphic>
          <a:graphicData uri="http://schemas.openxmlformats.org/drawingml/2006/table">
            <a:tbl>
              <a:tblPr firstRow="1" bandRow="1">
                <a:tableStyleId>{5C22544A-7EE6-4342-B048-85BDC9FD1C3A}</a:tableStyleId>
              </a:tblPr>
              <a:tblGrid>
                <a:gridCol w="4064000"/>
                <a:gridCol w="4064000"/>
              </a:tblGrid>
              <a:tr h="342055">
                <a:tc>
                  <a:txBody>
                    <a:bodyPr/>
                    <a:lstStyle/>
                    <a:p>
                      <a:pPr algn="ctr"/>
                      <a:r>
                        <a:rPr lang="en-US" sz="1800" b="1" kern="1200" dirty="0" smtClean="0">
                          <a:solidFill>
                            <a:schemeClr val="lt1"/>
                          </a:solidFill>
                          <a:latin typeface="+mn-lt"/>
                          <a:ea typeface="+mn-ea"/>
                          <a:cs typeface="+mn-cs"/>
                        </a:rPr>
                        <a:t>EGYPT (TRAINING WITHOUT BORDERS) </a:t>
                      </a: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170.00 €</a:t>
                      </a:r>
                    </a:p>
                    <a:p>
                      <a:pPr algn="ctr"/>
                      <a:endParaRPr lang="en-US" dirty="0"/>
                    </a:p>
                  </a:txBody>
                  <a:tcPr/>
                </a:tc>
              </a:tr>
              <a:tr h="0">
                <a:tc>
                  <a:txBody>
                    <a:bodyPr/>
                    <a:lstStyle/>
                    <a:p>
                      <a:pPr algn="ctr"/>
                      <a:r>
                        <a:rPr lang="en-US" sz="1800" kern="1200" dirty="0" smtClean="0">
                          <a:solidFill>
                            <a:schemeClr val="dk1"/>
                          </a:solidFill>
                          <a:latin typeface="+mn-lt"/>
                          <a:ea typeface="+mn-ea"/>
                          <a:cs typeface="+mn-cs"/>
                        </a:rPr>
                        <a:t>JORDAN (UNITED RELIGIONS INITIATIVE MIDDLE EAST &amp; NORTH AFRICA </a:t>
                      </a:r>
                      <a:endParaRPr lang="en-US" dirty="0"/>
                    </a:p>
                  </a:txBody>
                  <a:tcPr/>
                </a:tc>
                <a:tc>
                  <a:txBody>
                    <a:bodyPr/>
                    <a:lstStyle/>
                    <a:p>
                      <a:pPr algn="ctr"/>
                      <a:r>
                        <a:rPr lang="en-US" sz="1800" kern="1200" dirty="0" smtClean="0">
                          <a:solidFill>
                            <a:schemeClr val="dk1"/>
                          </a:solidFill>
                          <a:latin typeface="+mn-lt"/>
                          <a:ea typeface="+mn-ea"/>
                          <a:cs typeface="+mn-cs"/>
                        </a:rPr>
                        <a:t>270,00 €</a:t>
                      </a:r>
                      <a:endParaRPr lang="en-US" dirty="0"/>
                    </a:p>
                  </a:txBody>
                  <a:tcPr/>
                </a:tc>
              </a:tr>
              <a:tr h="0">
                <a:tc>
                  <a:txBody>
                    <a:bodyPr/>
                    <a:lstStyle/>
                    <a:p>
                      <a:pPr algn="ctr"/>
                      <a:r>
                        <a:rPr lang="en-US" sz="1800" kern="1200" dirty="0" smtClean="0">
                          <a:solidFill>
                            <a:schemeClr val="dk1"/>
                          </a:solidFill>
                          <a:latin typeface="+mn-lt"/>
                          <a:ea typeface="+mn-ea"/>
                          <a:cs typeface="+mn-cs"/>
                        </a:rPr>
                        <a:t>TURKEY (UNIVERSIDAD BAYAZIT YILDIRIM) </a:t>
                      </a:r>
                      <a:endParaRPr lang="en-US" dirty="0"/>
                    </a:p>
                  </a:txBody>
                  <a:tcPr/>
                </a:tc>
                <a:tc>
                  <a:txBody>
                    <a:bodyPr/>
                    <a:lstStyle/>
                    <a:p>
                      <a:pPr algn="ctr"/>
                      <a:r>
                        <a:rPr lang="en-US" sz="1800" kern="1200" dirty="0" smtClean="0">
                          <a:solidFill>
                            <a:schemeClr val="dk1"/>
                          </a:solidFill>
                          <a:latin typeface="+mn-lt"/>
                          <a:ea typeface="+mn-ea"/>
                          <a:cs typeface="+mn-cs"/>
                        </a:rPr>
                        <a:t>170,00 €</a:t>
                      </a:r>
                      <a:endParaRPr lang="en-US" dirty="0"/>
                    </a:p>
                  </a:txBody>
                  <a:tcPr/>
                </a:tc>
              </a:tr>
              <a:tr h="0">
                <a:tc>
                  <a:txBody>
                    <a:bodyPr/>
                    <a:lstStyle/>
                    <a:p>
                      <a:pPr algn="ctr"/>
                      <a:r>
                        <a:rPr lang="en-US" sz="1800" kern="1200" dirty="0" smtClean="0">
                          <a:solidFill>
                            <a:schemeClr val="dk1"/>
                          </a:solidFill>
                          <a:latin typeface="+mn-lt"/>
                          <a:ea typeface="+mn-ea"/>
                          <a:cs typeface="+mn-cs"/>
                        </a:rPr>
                        <a:t>CROATIA (MLADI ZA MAROF) </a:t>
                      </a:r>
                      <a:endParaRPr lang="en-US" dirty="0"/>
                    </a:p>
                  </a:txBody>
                  <a:tcPr/>
                </a:tc>
                <a:tc>
                  <a:txBody>
                    <a:bodyPr/>
                    <a:lstStyle/>
                    <a:p>
                      <a:pPr algn="ctr"/>
                      <a:r>
                        <a:rPr lang="en-US" sz="1800" kern="1200" dirty="0" smtClean="0">
                          <a:solidFill>
                            <a:schemeClr val="dk1"/>
                          </a:solidFill>
                          <a:latin typeface="+mn-lt"/>
                          <a:ea typeface="+mn-ea"/>
                          <a:cs typeface="+mn-cs"/>
                        </a:rPr>
                        <a:t>170,00 €</a:t>
                      </a:r>
                      <a:endParaRPr lang="en-US" dirty="0"/>
                    </a:p>
                  </a:txBody>
                  <a:tcPr/>
                </a:tc>
              </a:tr>
              <a:tr h="0">
                <a:tc>
                  <a:txBody>
                    <a:bodyPr/>
                    <a:lstStyle/>
                    <a:p>
                      <a:pPr algn="ctr"/>
                      <a:r>
                        <a:rPr lang="en-US" sz="1800" kern="1200" dirty="0" smtClean="0">
                          <a:solidFill>
                            <a:schemeClr val="dk1"/>
                          </a:solidFill>
                          <a:latin typeface="+mn-lt"/>
                          <a:ea typeface="+mn-ea"/>
                          <a:cs typeface="+mn-cs"/>
                        </a:rPr>
                        <a:t>ITALY (AYUNTAMIENTO DE BROLO) </a:t>
                      </a:r>
                      <a:endParaRPr lang="en-US" dirty="0"/>
                    </a:p>
                  </a:txBody>
                  <a:tcPr/>
                </a:tc>
                <a:tc>
                  <a:txBody>
                    <a:bodyPr/>
                    <a:lstStyle/>
                    <a:p>
                      <a:pPr algn="ctr"/>
                      <a:r>
                        <a:rPr lang="en-US" sz="1800" kern="1200" dirty="0" smtClean="0">
                          <a:solidFill>
                            <a:schemeClr val="dk1"/>
                          </a:solidFill>
                          <a:latin typeface="+mn-lt"/>
                          <a:ea typeface="+mn-ea"/>
                          <a:cs typeface="+mn-cs"/>
                        </a:rPr>
                        <a:t>20,00 €</a:t>
                      </a:r>
                      <a:endParaRPr lang="en-US" dirty="0"/>
                    </a:p>
                  </a:txBody>
                  <a:tcPr/>
                </a:tc>
              </a:tr>
              <a:tr h="0">
                <a:tc>
                  <a:txBody>
                    <a:bodyPr/>
                    <a:lstStyle/>
                    <a:p>
                      <a:pPr algn="ctr"/>
                      <a:r>
                        <a:rPr lang="en-US" sz="1800" kern="1200" dirty="0" smtClean="0">
                          <a:solidFill>
                            <a:schemeClr val="dk1"/>
                          </a:solidFill>
                          <a:latin typeface="+mn-lt"/>
                          <a:ea typeface="+mn-ea"/>
                          <a:cs typeface="+mn-cs"/>
                        </a:rPr>
                        <a:t>PORTUGAL (BUE FIXE) </a:t>
                      </a:r>
                      <a:endParaRPr lang="en-US" dirty="0"/>
                    </a:p>
                  </a:txBody>
                  <a:tcPr/>
                </a:tc>
                <a:tc>
                  <a:txBody>
                    <a:bodyPr/>
                    <a:lstStyle/>
                    <a:p>
                      <a:pPr algn="ctr"/>
                      <a:r>
                        <a:rPr lang="en-US" sz="1800" kern="1200" dirty="0" smtClean="0">
                          <a:solidFill>
                            <a:schemeClr val="dk1"/>
                          </a:solidFill>
                          <a:latin typeface="+mn-lt"/>
                          <a:ea typeface="+mn-ea"/>
                          <a:cs typeface="+mn-cs"/>
                        </a:rPr>
                        <a:t>170,00 €</a:t>
                      </a:r>
                      <a:endParaRPr lang="en-US" dirty="0"/>
                    </a:p>
                  </a:txBody>
                  <a:tcPr/>
                </a:tc>
              </a:tr>
              <a:tr h="0">
                <a:tc>
                  <a:txBody>
                    <a:bodyPr/>
                    <a:lstStyle/>
                    <a:p>
                      <a:pPr algn="ctr"/>
                      <a:r>
                        <a:rPr lang="en-US" sz="1800" kern="1200" dirty="0" smtClean="0">
                          <a:solidFill>
                            <a:schemeClr val="dk1"/>
                          </a:solidFill>
                          <a:latin typeface="+mn-lt"/>
                          <a:ea typeface="+mn-ea"/>
                          <a:cs typeface="+mn-cs"/>
                        </a:rPr>
                        <a:t>MACEDONIA (CENTER FOR RURAL DEVELOPMENT) </a:t>
                      </a:r>
                      <a:endParaRPr lang="en-US" dirty="0"/>
                    </a:p>
                  </a:txBody>
                  <a:tcPr/>
                </a:tc>
                <a:tc>
                  <a:txBody>
                    <a:bodyPr/>
                    <a:lstStyle/>
                    <a:p>
                      <a:pPr algn="ctr"/>
                      <a:r>
                        <a:rPr lang="en-US" sz="1800" kern="1200" dirty="0" smtClean="0">
                          <a:solidFill>
                            <a:schemeClr val="dk1"/>
                          </a:solidFill>
                          <a:latin typeface="+mn-lt"/>
                          <a:ea typeface="+mn-ea"/>
                          <a:cs typeface="+mn-cs"/>
                        </a:rPr>
                        <a:t>170,00 €</a:t>
                      </a:r>
                      <a:endParaRPr lang="en-US" dirty="0"/>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rgbClr r="0" g="0" b="0"/>
          </a:lnRef>
          <a:fillRef idx="1002">
            <a:schemeClr val="lt2"/>
          </a:fillRef>
          <a:effectRef idx="0">
            <a:scrgbClr r="0" g="0" b="0"/>
          </a:effectRef>
          <a:fontRef idx="major"/>
        </p:style>
        <p:txBody>
          <a:bodyPr/>
          <a:lstStyle/>
          <a:p>
            <a:pPr algn="ctr"/>
            <a:r>
              <a:rPr lang="en-US" dirty="0" smtClean="0">
                <a:effectLst>
                  <a:outerShdw blurRad="38100" dist="38100" dir="2700000" algn="tl">
                    <a:srgbClr val="000000">
                      <a:alpha val="43137"/>
                    </a:srgbClr>
                  </a:outerShdw>
                </a:effectLst>
              </a:rPr>
              <a:t>Your required contributions are:</a:t>
            </a:r>
            <a:r>
              <a:rPr lang="en-US" dirty="0" smtClean="0"/>
              <a:t/>
            </a:r>
            <a:br>
              <a:rPr lang="en-US" dirty="0" smtClean="0"/>
            </a:br>
            <a:endParaRPr lang="en-US" dirty="0"/>
          </a:p>
        </p:txBody>
      </p:sp>
      <p:sp>
        <p:nvSpPr>
          <p:cNvPr id="3" name="Content Placeholder 2"/>
          <p:cNvSpPr>
            <a:spLocks noGrp="1"/>
          </p:cNvSpPr>
          <p:nvPr>
            <p:ph idx="1"/>
          </p:nvPr>
        </p:nvSpPr>
        <p:spPr/>
        <p:style>
          <a:lnRef idx="0">
            <a:scrgbClr r="0" g="0" b="0"/>
          </a:lnRef>
          <a:fillRef idx="1003">
            <a:schemeClr val="lt2"/>
          </a:fillRef>
          <a:effectRef idx="0">
            <a:scrgbClr r="0" g="0" b="0"/>
          </a:effectRef>
          <a:fontRef idx="major"/>
        </p:style>
        <p:txBody>
          <a:bodyPr/>
          <a:lstStyle/>
          <a:p>
            <a:pPr lvl="0" algn="ctr"/>
            <a:endParaRPr lang="bs-Latn-BA" dirty="0" smtClean="0"/>
          </a:p>
          <a:p>
            <a:pPr lvl="0" algn="ctr"/>
            <a:r>
              <a:rPr lang="en-US" dirty="0" smtClean="0"/>
              <a:t>a participation fee of </a:t>
            </a:r>
            <a:r>
              <a:rPr lang="en-US" b="1" dirty="0" smtClean="0"/>
              <a:t>€ </a:t>
            </a:r>
            <a:r>
              <a:rPr lang="bs-Latn-BA" b="1" dirty="0" smtClean="0"/>
              <a:t>40</a:t>
            </a:r>
            <a:r>
              <a:rPr lang="en-US" b="1" dirty="0" smtClean="0"/>
              <a:t>,00  </a:t>
            </a:r>
            <a:r>
              <a:rPr lang="en-US" dirty="0" smtClean="0"/>
              <a:t>for each participant </a:t>
            </a:r>
          </a:p>
          <a:p>
            <a:pPr lvl="0" algn="ctr"/>
            <a:r>
              <a:rPr lang="en-US" dirty="0" smtClean="0"/>
              <a:t>travel costs up to the  maximum amounts granted by the Program.</a:t>
            </a:r>
            <a:endParaRPr lang="bs-Latn-BA" dirty="0" smtClean="0"/>
          </a:p>
          <a:p>
            <a:pPr lvl="0" algn="ctr">
              <a:buNone/>
            </a:pPr>
            <a:r>
              <a:rPr lang="bs-Latn-BA" b="1" dirty="0" smtClean="0"/>
              <a:t>---</a:t>
            </a:r>
            <a:endParaRPr lang="en-US" b="1" dirty="0" smtClean="0"/>
          </a:p>
          <a:p>
            <a:pPr>
              <a:buNone/>
            </a:pPr>
            <a:endParaRPr lang="bs-Latn-BA" dirty="0" smtClean="0"/>
          </a:p>
          <a:p>
            <a:pPr algn="ctr">
              <a:buNone/>
            </a:pPr>
            <a:r>
              <a:rPr lang="en-US" dirty="0" smtClean="0"/>
              <a:t>We strongly recommend you to arrange a travel and health insurance which covers the period you will be in Italy. We do not reimburse insurance costs.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23149"/>
          </a:xfrm>
        </p:spPr>
        <p:txBody>
          <a:bodyPr>
            <a:normAutofit fontScale="90000"/>
          </a:bodyPr>
          <a:lstStyle/>
          <a:p>
            <a:pPr algn="ctr"/>
            <a:r>
              <a:rPr lang="en-US" u="sng" dirty="0" smtClean="0"/>
              <a:t>VENUE OF ACTIVITIES</a:t>
            </a:r>
            <a:endParaRPr lang="en-US" dirty="0"/>
          </a:p>
        </p:txBody>
      </p:sp>
      <p:sp>
        <p:nvSpPr>
          <p:cNvPr id="3" name="Content Placeholder 2"/>
          <p:cNvSpPr>
            <a:spLocks noGrp="1"/>
          </p:cNvSpPr>
          <p:nvPr>
            <p:ph idx="1"/>
          </p:nvPr>
        </p:nvSpPr>
        <p:spPr>
          <a:xfrm>
            <a:off x="838200" y="940526"/>
            <a:ext cx="10515600" cy="5236437"/>
          </a:xfrm>
        </p:spPr>
        <p:txBody>
          <a:bodyPr/>
          <a:lstStyle/>
          <a:p>
            <a:r>
              <a:rPr lang="en-US" dirty="0" smtClean="0"/>
              <a:t>Activities of this youth exchange will be implemented in </a:t>
            </a:r>
            <a:r>
              <a:rPr lang="en-US" dirty="0" err="1" smtClean="0">
                <a:solidFill>
                  <a:srgbClr val="FF0000"/>
                </a:solidFill>
              </a:rPr>
              <a:t>Brolo</a:t>
            </a:r>
            <a:r>
              <a:rPr lang="en-US" dirty="0" smtClean="0"/>
              <a:t>,  the town in which is located the </a:t>
            </a:r>
            <a:r>
              <a:rPr lang="en-US" dirty="0" smtClean="0">
                <a:solidFill>
                  <a:srgbClr val="FF0000"/>
                </a:solidFill>
              </a:rPr>
              <a:t>Hotel </a:t>
            </a:r>
            <a:r>
              <a:rPr lang="en-US" dirty="0" err="1" smtClean="0">
                <a:solidFill>
                  <a:srgbClr val="FF0000"/>
                </a:solidFill>
              </a:rPr>
              <a:t>Gattopardo</a:t>
            </a:r>
            <a:r>
              <a:rPr lang="en-US" dirty="0" smtClean="0"/>
              <a:t>.</a:t>
            </a:r>
          </a:p>
          <a:p>
            <a:endParaRPr lang="en-US" dirty="0"/>
          </a:p>
        </p:txBody>
      </p:sp>
      <p:pic>
        <p:nvPicPr>
          <p:cNvPr id="4" name="Picture 3" descr="14554477119_f961485e63_b.jpg"/>
          <p:cNvPicPr>
            <a:picLocks noChangeAspect="1"/>
          </p:cNvPicPr>
          <p:nvPr/>
        </p:nvPicPr>
        <p:blipFill>
          <a:blip r:embed="rId2"/>
          <a:stretch>
            <a:fillRect/>
          </a:stretch>
        </p:blipFill>
        <p:spPr>
          <a:xfrm>
            <a:off x="1907177" y="1815737"/>
            <a:ext cx="8569234" cy="473826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37" y="679269"/>
            <a:ext cx="10515600" cy="574765"/>
          </a:xfrm>
        </p:spPr>
        <p:txBody>
          <a:bodyPr>
            <a:normAutofit fontScale="90000"/>
          </a:bodyPr>
          <a:lstStyle/>
          <a:p>
            <a:pPr algn="ctr"/>
            <a:r>
              <a:rPr lang="en-US" sz="3600" b="1" u="sng" dirty="0" smtClean="0"/>
              <a:t>ACCOMODATION</a:t>
            </a:r>
            <a:r>
              <a:rPr lang="en-US" dirty="0" smtClean="0"/>
              <a:t/>
            </a:r>
            <a:br>
              <a:rPr lang="en-US" dirty="0" smtClean="0"/>
            </a:br>
            <a:endParaRPr lang="en-US" dirty="0"/>
          </a:p>
        </p:txBody>
      </p:sp>
      <p:sp>
        <p:nvSpPr>
          <p:cNvPr id="3" name="Content Placeholder 2"/>
          <p:cNvSpPr>
            <a:spLocks noGrp="1"/>
          </p:cNvSpPr>
          <p:nvPr>
            <p:ph idx="1"/>
          </p:nvPr>
        </p:nvSpPr>
        <p:spPr>
          <a:xfrm>
            <a:off x="838200" y="1149531"/>
            <a:ext cx="10515600" cy="5027432"/>
          </a:xfrm>
        </p:spPr>
        <p:txBody>
          <a:bodyPr/>
          <a:lstStyle/>
          <a:p>
            <a:pPr algn="ctr">
              <a:buNone/>
            </a:pPr>
            <a:r>
              <a:rPr lang="en-US" sz="2000" dirty="0" smtClean="0"/>
              <a:t>We will be lodged at the traditional </a:t>
            </a:r>
            <a:r>
              <a:rPr lang="en-US" sz="2000" dirty="0" smtClean="0">
                <a:solidFill>
                  <a:srgbClr val="FF0000"/>
                </a:solidFill>
              </a:rPr>
              <a:t>"Hotel </a:t>
            </a:r>
            <a:r>
              <a:rPr lang="en-US" sz="2000" dirty="0" err="1" smtClean="0">
                <a:solidFill>
                  <a:srgbClr val="FF0000"/>
                </a:solidFill>
              </a:rPr>
              <a:t>Gattopardo</a:t>
            </a:r>
            <a:r>
              <a:rPr lang="en-US" sz="2000" dirty="0" smtClean="0">
                <a:solidFill>
                  <a:srgbClr val="FF0000"/>
                </a:solidFill>
              </a:rPr>
              <a:t>“</a:t>
            </a:r>
            <a:r>
              <a:rPr lang="bs-Latn-BA" sz="2000" dirty="0" smtClean="0">
                <a:solidFill>
                  <a:srgbClr val="FF0000"/>
                </a:solidFill>
              </a:rPr>
              <a:t> </a:t>
            </a:r>
            <a:r>
              <a:rPr lang="en-US" sz="2000" dirty="0" smtClean="0"/>
              <a:t>(Via Marina 69, 98061 </a:t>
            </a:r>
            <a:r>
              <a:rPr lang="en-US" sz="2000" dirty="0" err="1" smtClean="0"/>
              <a:t>Brolo</a:t>
            </a:r>
            <a:r>
              <a:rPr lang="en-US" sz="2000" dirty="0" smtClean="0"/>
              <a:t> , tel.: +39.(0)941.561412 –www.gattopardobrolo.it).In the Hotel there's free wireless internet connection.</a:t>
            </a:r>
            <a:endParaRPr lang="bs-Latn-BA" sz="2000" dirty="0" smtClean="0"/>
          </a:p>
          <a:p>
            <a:pPr algn="ctr">
              <a:buNone/>
            </a:pPr>
            <a:endParaRPr lang="en-US" sz="2000" dirty="0" smtClean="0"/>
          </a:p>
          <a:p>
            <a:endParaRPr lang="en-US" dirty="0"/>
          </a:p>
        </p:txBody>
      </p:sp>
      <p:pic>
        <p:nvPicPr>
          <p:cNvPr id="4" name="Picture 3" descr="63972-1-il-gattopardo-sea-palace-hotel-brolo-me.jpg"/>
          <p:cNvPicPr>
            <a:picLocks noChangeAspect="1"/>
          </p:cNvPicPr>
          <p:nvPr/>
        </p:nvPicPr>
        <p:blipFill>
          <a:blip r:embed="rId2"/>
          <a:stretch>
            <a:fillRect/>
          </a:stretch>
        </p:blipFill>
        <p:spPr>
          <a:xfrm>
            <a:off x="1811383" y="2416628"/>
            <a:ext cx="4511040" cy="308283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4190740.jpg"/>
          <p:cNvPicPr>
            <a:picLocks noChangeAspect="1"/>
          </p:cNvPicPr>
          <p:nvPr/>
        </p:nvPicPr>
        <p:blipFill>
          <a:blip r:embed="rId3"/>
          <a:stretch>
            <a:fillRect/>
          </a:stretch>
        </p:blipFill>
        <p:spPr>
          <a:xfrm>
            <a:off x="6337377" y="2442753"/>
            <a:ext cx="4988119" cy="3056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TRANSFER FROM AIRPORT TO THE VENUE:</a:t>
            </a:r>
            <a:endParaRPr lang="en-US" dirty="0"/>
          </a:p>
        </p:txBody>
      </p:sp>
      <p:sp>
        <p:nvSpPr>
          <p:cNvPr id="3" name="Content Placeholder 2"/>
          <p:cNvSpPr>
            <a:spLocks noGrp="1"/>
          </p:cNvSpPr>
          <p:nvPr>
            <p:ph idx="1"/>
          </p:nvPr>
        </p:nvSpPr>
        <p:spPr/>
        <p:style>
          <a:lnRef idx="0">
            <a:scrgbClr r="0" g="0" b="0"/>
          </a:lnRef>
          <a:fillRef idx="1003">
            <a:schemeClr val="lt1"/>
          </a:fillRef>
          <a:effectRef idx="0">
            <a:scrgbClr r="0" g="0" b="0"/>
          </a:effectRef>
          <a:fontRef idx="major"/>
        </p:style>
        <p:txBody>
          <a:bodyPr/>
          <a:lstStyle/>
          <a:p>
            <a:pPr algn="ctr">
              <a:buNone/>
            </a:pPr>
            <a:endParaRPr lang="bs-Latn-BA" dirty="0" smtClean="0"/>
          </a:p>
          <a:p>
            <a:pPr algn="ctr">
              <a:buNone/>
            </a:pPr>
            <a:endParaRPr lang="bs-Latn-BA" dirty="0" smtClean="0"/>
          </a:p>
          <a:p>
            <a:pPr algn="ctr">
              <a:buNone/>
            </a:pPr>
            <a:r>
              <a:rPr lang="en-US" dirty="0" smtClean="0"/>
              <a:t>Please keep in mind that from the airport of Catania or Palermo you will still need to take a return trip by bus or train to the venue of the activities which will cost you around 35EUR (round trip). Only the cheapest</a:t>
            </a:r>
            <a:r>
              <a:rPr lang="bs-Latn-BA" dirty="0" smtClean="0"/>
              <a:t> </a:t>
            </a:r>
            <a:r>
              <a:rPr lang="en-US" dirty="0" smtClean="0"/>
              <a:t>way of travel is eligible. </a:t>
            </a:r>
            <a:endParaRPr lang="bs-Latn-BA" dirty="0" smtClean="0"/>
          </a:p>
          <a:p>
            <a:pPr algn="ctr">
              <a:buNone/>
            </a:pPr>
            <a:r>
              <a:rPr lang="en-US" b="1" u="sng" dirty="0" smtClean="0"/>
              <a:t>Taxi costs and trips in private cars cannot be reimbursed.</a:t>
            </a:r>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835"/>
          </a:xfrm>
        </p:spPr>
        <p:txBody>
          <a:bodyPr>
            <a:noAutofit/>
          </a:bodyPr>
          <a:lstStyle/>
          <a:p>
            <a:pPr algn="ctr"/>
            <a:r>
              <a:rPr lang="en-US" sz="2800" b="1" dirty="0" smtClean="0"/>
              <a:t>FOR PARTICIPANTS ARRIVING AT PALERMO'S AIRPORT: </a:t>
            </a:r>
            <a:endParaRPr lang="en-US" sz="2800" dirty="0"/>
          </a:p>
        </p:txBody>
      </p:sp>
      <p:sp>
        <p:nvSpPr>
          <p:cNvPr id="3" name="Content Placeholder 2"/>
          <p:cNvSpPr>
            <a:spLocks noGrp="1"/>
          </p:cNvSpPr>
          <p:nvPr>
            <p:ph idx="1"/>
          </p:nvPr>
        </p:nvSpPr>
        <p:spPr>
          <a:xfrm>
            <a:off x="3696788" y="1031966"/>
            <a:ext cx="7824651" cy="5144997"/>
          </a:xfrm>
        </p:spPr>
        <p:txBody>
          <a:bodyPr>
            <a:normAutofit fontScale="85000" lnSpcReduction="20000"/>
          </a:bodyPr>
          <a:lstStyle/>
          <a:p>
            <a:pPr algn="just"/>
            <a:r>
              <a:rPr lang="en-US" dirty="0" smtClean="0"/>
              <a:t>From the Airport of Palermo you can travel  to Palermo Central Railway Station and then from Palermo Central Railway Station you can get  BROLO the town in which activities will be held. </a:t>
            </a:r>
          </a:p>
          <a:p>
            <a:pPr algn="just"/>
            <a:r>
              <a:rPr lang="en-US" dirty="0" smtClean="0"/>
              <a:t> TRANSFER FROM PALERMO'S AIRPORT TO PALERMO CENTRAL RAILWAY STATION.   you have two options : by bus or by train</a:t>
            </a:r>
          </a:p>
          <a:p>
            <a:pPr algn="just">
              <a:buNone/>
            </a:pPr>
            <a:r>
              <a:rPr lang="en-US" sz="2900" b="1" dirty="0" smtClean="0"/>
              <a:t> </a:t>
            </a:r>
            <a:r>
              <a:rPr lang="en-US" sz="2900" b="1" u="sng" dirty="0" smtClean="0"/>
              <a:t>1</a:t>
            </a:r>
            <a:r>
              <a:rPr lang="en-US" sz="2900" b="1" u="sng" baseline="30000" dirty="0" smtClean="0"/>
              <a:t>st</a:t>
            </a:r>
            <a:r>
              <a:rPr lang="en-US" sz="2900" b="1" u="sng" dirty="0" smtClean="0"/>
              <a:t> option: by bus</a:t>
            </a:r>
            <a:endParaRPr lang="en-US" sz="2900" u="sng" dirty="0" smtClean="0"/>
          </a:p>
          <a:p>
            <a:pPr algn="just"/>
            <a:r>
              <a:rPr lang="en-US" dirty="0" smtClean="0"/>
              <a:t> There’s a bus transport service to get Palermo Central Station from Palermo’s airport. The name of the Company is “PRESTIA &amp; COMANDE’”.  </a:t>
            </a:r>
            <a:r>
              <a:rPr lang="en-US" dirty="0" err="1" smtClean="0"/>
              <a:t>Askfor</a:t>
            </a:r>
            <a:r>
              <a:rPr lang="en-US" dirty="0" smtClean="0"/>
              <a:t> one way ticket to </a:t>
            </a:r>
            <a:r>
              <a:rPr lang="en-US" dirty="0" err="1" smtClean="0"/>
              <a:t>PalermoCentral</a:t>
            </a:r>
            <a:r>
              <a:rPr lang="en-US" dirty="0" smtClean="0"/>
              <a:t> Station</a:t>
            </a:r>
          </a:p>
          <a:p>
            <a:pPr algn="just"/>
            <a:r>
              <a:rPr lang="en-US" dirty="0" smtClean="0"/>
              <a:t> Here are timetable of bus service from  Palermo airport to Palermo Central Station:       </a:t>
            </a:r>
          </a:p>
          <a:p>
            <a:pPr algn="just"/>
            <a:r>
              <a:rPr lang="en-US" u="sng" dirty="0" smtClean="0">
                <a:hlinkClick r:id="rId2"/>
              </a:rPr>
              <a:t>http://www.prestiaecomande.it/?idPlugin=20749&amp;amp;amp;idx=317</a:t>
            </a:r>
            <a:endParaRPr lang="en-US" dirty="0" smtClean="0"/>
          </a:p>
        </p:txBody>
      </p:sp>
      <p:pic>
        <p:nvPicPr>
          <p:cNvPr id="6" name="Picture 5" descr="aeroporto_palermo.jpg"/>
          <p:cNvPicPr>
            <a:picLocks noChangeAspect="1"/>
          </p:cNvPicPr>
          <p:nvPr/>
        </p:nvPicPr>
        <p:blipFill>
          <a:blip r:embed="rId3"/>
          <a:stretch>
            <a:fillRect/>
          </a:stretch>
        </p:blipFill>
        <p:spPr>
          <a:xfrm>
            <a:off x="0" y="2244090"/>
            <a:ext cx="3800475" cy="2552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57835"/>
          </a:xfrm>
        </p:spPr>
        <p:txBody>
          <a:bodyPr>
            <a:noAutofit/>
          </a:bodyPr>
          <a:lstStyle/>
          <a:p>
            <a:pPr algn="ctr"/>
            <a:r>
              <a:rPr lang="en-US" sz="2800" b="1" dirty="0" smtClean="0"/>
              <a:t>FOR PARTICIPANTS ARRIVING AT PALERMO'S AIRPORT: </a:t>
            </a:r>
            <a:endParaRPr lang="en-US" sz="2800" dirty="0"/>
          </a:p>
        </p:txBody>
      </p:sp>
      <p:sp>
        <p:nvSpPr>
          <p:cNvPr id="3" name="Content Placeholder 2"/>
          <p:cNvSpPr>
            <a:spLocks noGrp="1"/>
          </p:cNvSpPr>
          <p:nvPr>
            <p:ph idx="1"/>
          </p:nvPr>
        </p:nvSpPr>
        <p:spPr>
          <a:xfrm>
            <a:off x="3696788" y="1031966"/>
            <a:ext cx="7824651" cy="5144997"/>
          </a:xfrm>
        </p:spPr>
        <p:txBody>
          <a:bodyPr>
            <a:normAutofit lnSpcReduction="10000"/>
          </a:bodyPr>
          <a:lstStyle/>
          <a:p>
            <a:pPr algn="just">
              <a:buNone/>
            </a:pPr>
            <a:r>
              <a:rPr lang="en-US" dirty="0" smtClean="0"/>
              <a:t> </a:t>
            </a:r>
            <a:r>
              <a:rPr lang="en-US" sz="2900" b="1" u="sng" dirty="0" smtClean="0"/>
              <a:t>2</a:t>
            </a:r>
            <a:r>
              <a:rPr lang="en-US" sz="2900" b="1" u="sng" baseline="30000" dirty="0" smtClean="0"/>
              <a:t>nd</a:t>
            </a:r>
            <a:r>
              <a:rPr lang="en-US" sz="2900" b="1" u="sng" dirty="0" smtClean="0"/>
              <a:t> option : by train</a:t>
            </a:r>
            <a:endParaRPr lang="en-US" u="sng" dirty="0" smtClean="0"/>
          </a:p>
          <a:p>
            <a:pPr algn="just"/>
            <a:r>
              <a:rPr lang="en-US" dirty="0" smtClean="0"/>
              <a:t> In Palermo’s airport ask for one way ticket to one of the following station of arrival from the following three, listed in order of preference1st:  BROLO -FICARRA2nd:  CAPO D'ORLANDO -NASO3rd:  S.AGATA DI MILITELLO</a:t>
            </a:r>
          </a:p>
          <a:p>
            <a:pPr algn="just"/>
            <a:r>
              <a:rPr lang="en-US" dirty="0" smtClean="0"/>
              <a:t> </a:t>
            </a:r>
            <a:r>
              <a:rPr lang="en-US" b="1" dirty="0" smtClean="0"/>
              <a:t>BUT DON’T FORGET YOU HAVE TO  CHANGE TRAIN IN PALERMO CENTRAL STATION </a:t>
            </a:r>
            <a:endParaRPr lang="en-US" dirty="0" smtClean="0"/>
          </a:p>
          <a:p>
            <a:pPr algn="just"/>
            <a:r>
              <a:rPr lang="en-US" dirty="0" smtClean="0"/>
              <a:t> below are the links of the Italian railways.</a:t>
            </a:r>
          </a:p>
          <a:p>
            <a:pPr algn="just"/>
            <a:r>
              <a:rPr lang="en-US" dirty="0" smtClean="0"/>
              <a:t> </a:t>
            </a:r>
            <a:r>
              <a:rPr lang="en-US" u="sng" dirty="0" smtClean="0">
                <a:hlinkClick r:id="rId2"/>
              </a:rPr>
              <a:t>http://www.trenitalia.com/cms/v/index.jsp?vgnextoid=4ddd1a035296f310VgnVCM1000005817f90aRCRD</a:t>
            </a:r>
            <a:endParaRPr lang="en-US" dirty="0" smtClean="0"/>
          </a:p>
          <a:p>
            <a:endParaRPr lang="en-US" dirty="0"/>
          </a:p>
        </p:txBody>
      </p:sp>
      <p:pic>
        <p:nvPicPr>
          <p:cNvPr id="6" name="Picture 5" descr="aeroporto_palermo.jpg"/>
          <p:cNvPicPr>
            <a:picLocks noChangeAspect="1"/>
          </p:cNvPicPr>
          <p:nvPr/>
        </p:nvPicPr>
        <p:blipFill>
          <a:blip r:embed="rId3"/>
          <a:stretch>
            <a:fillRect/>
          </a:stretch>
        </p:blipFill>
        <p:spPr>
          <a:xfrm>
            <a:off x="0" y="2283279"/>
            <a:ext cx="3800475" cy="2552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TotalTime>
  <Words>993</Words>
  <Application>Microsoft Office PowerPoint</Application>
  <PresentationFormat>Personalizado</PresentationFormat>
  <Paragraphs>112</Paragraphs>
  <Slides>17</Slides>
  <Notes>0</Notes>
  <HiddenSlides>0</HiddenSlides>
  <MMClips>0</MMClips>
  <ScaleCrop>false</ScaleCrop>
  <HeadingPairs>
    <vt:vector size="4" baseType="variant">
      <vt:variant>
        <vt:lpstr>Tema</vt:lpstr>
      </vt:variant>
      <vt:variant>
        <vt:i4>1</vt:i4>
      </vt:variant>
      <vt:variant>
        <vt:lpstr>Títulos de diapositiva</vt:lpstr>
      </vt:variant>
      <vt:variant>
        <vt:i4>17</vt:i4>
      </vt:variant>
    </vt:vector>
  </HeadingPairs>
  <TitlesOfParts>
    <vt:vector size="18" baseType="lpstr">
      <vt:lpstr>Office Theme</vt:lpstr>
      <vt:lpstr>Diapositiva 1</vt:lpstr>
      <vt:lpstr>Dear partners and participants,</vt:lpstr>
      <vt:lpstr>TRAVEL COSTS</vt:lpstr>
      <vt:lpstr>Your required contributions are: </vt:lpstr>
      <vt:lpstr>VENUE OF ACTIVITIES</vt:lpstr>
      <vt:lpstr>ACCOMODATION </vt:lpstr>
      <vt:lpstr>TRANSFER FROM AIRPORT TO THE VENUE:</vt:lpstr>
      <vt:lpstr>FOR PARTICIPANTS ARRIVING AT PALERMO'S AIRPORT: </vt:lpstr>
      <vt:lpstr>FOR PARTICIPANTS ARRIVING AT PALERMO'S AIRPORT: </vt:lpstr>
      <vt:lpstr>FOR PARTICIPANTS ARRIVING AT CATANIA 'S AIRPORT: </vt:lpstr>
      <vt:lpstr>Diapositiva 11</vt:lpstr>
      <vt:lpstr>Diapositiva 12</vt:lpstr>
      <vt:lpstr> EMERGENCY CONTACTS: </vt:lpstr>
      <vt:lpstr>Diapositiva 14</vt:lpstr>
      <vt:lpstr> PHONE AND MAIL CONTACTS  </vt:lpstr>
      <vt:lpstr>Important!</vt:lpstr>
      <vt:lpstr>SEE YOU!</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Camila</cp:lastModifiedBy>
  <cp:revision>32</cp:revision>
  <dcterms:created xsi:type="dcterms:W3CDTF">2016-03-08T09:57:20Z</dcterms:created>
  <dcterms:modified xsi:type="dcterms:W3CDTF">2016-05-31T08:55:36Z</dcterms:modified>
</cp:coreProperties>
</file>