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63" r:id="rId4"/>
    <p:sldId id="274" r:id="rId5"/>
    <p:sldId id="259" r:id="rId6"/>
    <p:sldId id="260" r:id="rId7"/>
    <p:sldId id="258" r:id="rId8"/>
    <p:sldId id="261" r:id="rId9"/>
    <p:sldId id="264" r:id="rId10"/>
    <p:sldId id="269" r:id="rId11"/>
    <p:sldId id="275" r:id="rId12"/>
    <p:sldId id="276" r:id="rId13"/>
    <p:sldId id="265" r:id="rId14"/>
    <p:sldId id="266" r:id="rId15"/>
    <p:sldId id="268" r:id="rId16"/>
    <p:sldId id="270" r:id="rId17"/>
    <p:sldId id="267" r:id="rId18"/>
    <p:sldId id="271" r:id="rId19"/>
    <p:sldId id="272" r:id="rId20"/>
    <p:sldId id="273" r:id="rId21"/>
  </p:sldIdLst>
  <p:sldSz cx="12192000" cy="6858000"/>
  <p:notesSz cx="9929813" cy="67992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4302919" cy="341144"/>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5624596" y="0"/>
            <a:ext cx="4302919" cy="341144"/>
          </a:xfrm>
          <a:prstGeom prst="rect">
            <a:avLst/>
          </a:prstGeom>
        </p:spPr>
        <p:txBody>
          <a:bodyPr vert="horz" lIns="91440" tIns="45720" rIns="91440" bIns="45720" rtlCol="0"/>
          <a:lstStyle>
            <a:lvl1pPr algn="r">
              <a:defRPr sz="1200"/>
            </a:lvl1pPr>
          </a:lstStyle>
          <a:p>
            <a:fld id="{4DE0D237-06BA-43D0-8B7D-E867D21BC330}" type="datetimeFigureOut">
              <a:rPr lang="hr-HR" smtClean="0"/>
              <a:t>11.8.2016.</a:t>
            </a:fld>
            <a:endParaRPr lang="hr-HR"/>
          </a:p>
        </p:txBody>
      </p:sp>
      <p:sp>
        <p:nvSpPr>
          <p:cNvPr id="4" name="Rezervirano mjesto podnožja 3"/>
          <p:cNvSpPr>
            <a:spLocks noGrp="1"/>
          </p:cNvSpPr>
          <p:nvPr>
            <p:ph type="ftr" sz="quarter" idx="2"/>
          </p:nvPr>
        </p:nvSpPr>
        <p:spPr>
          <a:xfrm>
            <a:off x="0" y="6458120"/>
            <a:ext cx="4302919" cy="341143"/>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5624596" y="6458120"/>
            <a:ext cx="4302919" cy="341143"/>
          </a:xfrm>
          <a:prstGeom prst="rect">
            <a:avLst/>
          </a:prstGeom>
        </p:spPr>
        <p:txBody>
          <a:bodyPr vert="horz" lIns="91440" tIns="45720" rIns="91440" bIns="45720" rtlCol="0" anchor="b"/>
          <a:lstStyle>
            <a:lvl1pPr algn="r">
              <a:defRPr sz="1200"/>
            </a:lvl1pPr>
          </a:lstStyle>
          <a:p>
            <a:fld id="{13FD18A2-BB3F-4B90-8495-B71C57AA7B14}" type="slidenum">
              <a:rPr lang="hr-HR" smtClean="0"/>
              <a:t>‹#›</a:t>
            </a:fld>
            <a:endParaRPr lang="hr-HR"/>
          </a:p>
        </p:txBody>
      </p:sp>
    </p:spTree>
    <p:extLst>
      <p:ext uri="{BB962C8B-B14F-4D97-AF65-F5344CB8AC3E}">
        <p14:creationId xmlns:p14="http://schemas.microsoft.com/office/powerpoint/2010/main" val="2901939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20893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190963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4880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3836890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8418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2744181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441610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229444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243698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A1A3CA05-2050-45A6-BF1F-3822773D1400}" type="datetimeFigureOut">
              <a:rPr lang="hr-HR" smtClean="0"/>
              <a:t>11.8.2016.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315273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A1A3CA05-2050-45A6-BF1F-3822773D1400}" type="datetimeFigureOut">
              <a:rPr lang="hr-HR" smtClean="0"/>
              <a:t>11.8.2016.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144285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A1A3CA05-2050-45A6-BF1F-3822773D1400}" type="datetimeFigureOut">
              <a:rPr lang="hr-HR" smtClean="0"/>
              <a:t>11.8.2016.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425301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A1A3CA05-2050-45A6-BF1F-3822773D1400}" type="datetimeFigureOut">
              <a:rPr lang="hr-HR" smtClean="0"/>
              <a:t>11.8.2016.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179869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3CA05-2050-45A6-BF1F-3822773D1400}" type="datetimeFigureOut">
              <a:rPr lang="hr-HR" smtClean="0"/>
              <a:t>11.8.2016.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273249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smtClean="0"/>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A1A3CA05-2050-45A6-BF1F-3822773D1400}" type="datetimeFigureOut">
              <a:rPr lang="hr-HR" smtClean="0"/>
              <a:t>11.8.2016.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181895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A1A3CA05-2050-45A6-BF1F-3822773D1400}" type="datetimeFigureOut">
              <a:rPr lang="hr-HR" smtClean="0"/>
              <a:t>11.8.2016.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CC6920F-AE21-4945-9206-56C28952B350}" type="slidenum">
              <a:rPr lang="hr-HR" smtClean="0"/>
              <a:t>‹#›</a:t>
            </a:fld>
            <a:endParaRPr lang="hr-HR"/>
          </a:p>
        </p:txBody>
      </p:sp>
    </p:spTree>
    <p:extLst>
      <p:ext uri="{BB962C8B-B14F-4D97-AF65-F5344CB8AC3E}">
        <p14:creationId xmlns:p14="http://schemas.microsoft.com/office/powerpoint/2010/main" val="354505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A3CA05-2050-45A6-BF1F-3822773D1400}" type="datetimeFigureOut">
              <a:rPr lang="hr-HR" smtClean="0"/>
              <a:t>11.8.2016.</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C6920F-AE21-4945-9206-56C28952B350}" type="slidenum">
              <a:rPr lang="hr-HR" smtClean="0"/>
              <a:t>‹#›</a:t>
            </a:fld>
            <a:endParaRPr lang="hr-HR"/>
          </a:p>
        </p:txBody>
      </p:sp>
    </p:spTree>
    <p:extLst>
      <p:ext uri="{BB962C8B-B14F-4D97-AF65-F5344CB8AC3E}">
        <p14:creationId xmlns:p14="http://schemas.microsoft.com/office/powerpoint/2010/main" val="3056515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07067" y="2621281"/>
            <a:ext cx="7766936" cy="1664683"/>
          </a:xfrm>
        </p:spPr>
        <p:txBody>
          <a:bodyPr/>
          <a:lstStyle/>
          <a:p>
            <a:pPr algn="ctr"/>
            <a:r>
              <a:rPr lang="hr-HR" dirty="0" smtClean="0"/>
              <a:t>ERASMUS+ KA1-Volunteerism </a:t>
            </a:r>
            <a:r>
              <a:rPr lang="hr-HR" dirty="0" err="1" smtClean="0"/>
              <a:t>brings</a:t>
            </a:r>
            <a:r>
              <a:rPr lang="hr-HR" dirty="0" smtClean="0"/>
              <a:t> </a:t>
            </a:r>
            <a:r>
              <a:rPr lang="hr-HR" dirty="0" err="1" smtClean="0"/>
              <a:t>us</a:t>
            </a:r>
            <a:r>
              <a:rPr lang="hr-HR" dirty="0" smtClean="0"/>
              <a:t> </a:t>
            </a:r>
            <a:r>
              <a:rPr lang="hr-HR" dirty="0" err="1" smtClean="0"/>
              <a:t>together</a:t>
            </a:r>
            <a:endParaRPr lang="hr-HR" dirty="0"/>
          </a:p>
        </p:txBody>
      </p:sp>
      <p:sp>
        <p:nvSpPr>
          <p:cNvPr id="3" name="Podnaslov 2"/>
          <p:cNvSpPr>
            <a:spLocks noGrp="1"/>
          </p:cNvSpPr>
          <p:nvPr>
            <p:ph type="subTitle" idx="1"/>
          </p:nvPr>
        </p:nvSpPr>
        <p:spPr>
          <a:xfrm>
            <a:off x="1550539" y="4285964"/>
            <a:ext cx="7766936" cy="1096899"/>
          </a:xfrm>
        </p:spPr>
        <p:txBody>
          <a:bodyPr/>
          <a:lstStyle/>
          <a:p>
            <a:pPr algn="ctr"/>
            <a:endParaRPr lang="hr-HR" dirty="0" smtClean="0"/>
          </a:p>
          <a:p>
            <a:pPr algn="ctr"/>
            <a:r>
              <a:rPr lang="hr-HR" sz="2400" dirty="0" smtClean="0"/>
              <a:t>Šibenik, 10.-19.10.2016.</a:t>
            </a:r>
            <a:endParaRPr lang="hr-HR" sz="2400" dirty="0"/>
          </a:p>
        </p:txBody>
      </p:sp>
      <p:pic>
        <p:nvPicPr>
          <p:cNvPr id="4" name="Slika 3"/>
          <p:cNvPicPr/>
          <p:nvPr/>
        </p:nvPicPr>
        <p:blipFill>
          <a:blip r:embed="rId2">
            <a:extLst>
              <a:ext uri="{28A0092B-C50C-407E-A947-70E740481C1C}">
                <a14:useLocalDpi xmlns:a14="http://schemas.microsoft.com/office/drawing/2010/main" val="0"/>
              </a:ext>
            </a:extLst>
          </a:blip>
          <a:stretch>
            <a:fillRect/>
          </a:stretch>
        </p:blipFill>
        <p:spPr>
          <a:xfrm>
            <a:off x="1507067" y="644434"/>
            <a:ext cx="1584476" cy="818606"/>
          </a:xfrm>
          <a:prstGeom prst="rect">
            <a:avLst/>
          </a:prstGeom>
        </p:spPr>
      </p:pic>
      <p:pic>
        <p:nvPicPr>
          <p:cNvPr id="5" name="Slika 4" descr="C:\Users\Marina\Desktop\preuzmi.png"/>
          <p:cNvPicPr/>
          <p:nvPr/>
        </p:nvPicPr>
        <p:blipFill>
          <a:blip r:embed="rId3">
            <a:extLst>
              <a:ext uri="{28A0092B-C50C-407E-A947-70E740481C1C}">
                <a14:useLocalDpi xmlns:a14="http://schemas.microsoft.com/office/drawing/2010/main" val="0"/>
              </a:ext>
            </a:extLst>
          </a:blip>
          <a:srcRect/>
          <a:stretch>
            <a:fillRect/>
          </a:stretch>
        </p:blipFill>
        <p:spPr bwMode="auto">
          <a:xfrm>
            <a:off x="6008914" y="644434"/>
            <a:ext cx="3137671" cy="818606"/>
          </a:xfrm>
          <a:prstGeom prst="rect">
            <a:avLst/>
          </a:prstGeom>
          <a:noFill/>
          <a:ln>
            <a:noFill/>
          </a:ln>
        </p:spPr>
      </p:pic>
      <p:pic>
        <p:nvPicPr>
          <p:cNvPr id="6" name="Slika 5"/>
          <p:cNvPicPr/>
          <p:nvPr/>
        </p:nvPicPr>
        <p:blipFill>
          <a:blip r:embed="rId4">
            <a:extLst>
              <a:ext uri="{28A0092B-C50C-407E-A947-70E740481C1C}">
                <a14:useLocalDpi xmlns:a14="http://schemas.microsoft.com/office/drawing/2010/main" val="0"/>
              </a:ext>
            </a:extLst>
          </a:blip>
          <a:stretch>
            <a:fillRect/>
          </a:stretch>
        </p:blipFill>
        <p:spPr>
          <a:xfrm>
            <a:off x="1507067" y="5584779"/>
            <a:ext cx="2760133" cy="740371"/>
          </a:xfrm>
          <a:prstGeom prst="rect">
            <a:avLst/>
          </a:prstGeom>
        </p:spPr>
      </p:pic>
      <p:pic>
        <p:nvPicPr>
          <p:cNvPr id="7" name="Slika 6"/>
          <p:cNvPicPr/>
          <p:nvPr/>
        </p:nvPicPr>
        <p:blipFill>
          <a:blip r:embed="rId5">
            <a:extLst>
              <a:ext uri="{28A0092B-C50C-407E-A947-70E740481C1C}">
                <a14:useLocalDpi xmlns:a14="http://schemas.microsoft.com/office/drawing/2010/main" val="0"/>
              </a:ext>
            </a:extLst>
          </a:blip>
          <a:stretch>
            <a:fillRect/>
          </a:stretch>
        </p:blipFill>
        <p:spPr>
          <a:xfrm>
            <a:off x="6775270" y="5584779"/>
            <a:ext cx="2371316" cy="740371"/>
          </a:xfrm>
          <a:prstGeom prst="rect">
            <a:avLst/>
          </a:prstGeom>
        </p:spPr>
      </p:pic>
    </p:spTree>
    <p:extLst>
      <p:ext uri="{BB962C8B-B14F-4D97-AF65-F5344CB8AC3E}">
        <p14:creationId xmlns:p14="http://schemas.microsoft.com/office/powerpoint/2010/main" val="21085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87182" y="177075"/>
            <a:ext cx="8596668" cy="1320800"/>
          </a:xfrm>
        </p:spPr>
        <p:txBody>
          <a:bodyPr/>
          <a:lstStyle/>
          <a:p>
            <a:r>
              <a:rPr lang="en-US" dirty="0"/>
              <a:t>Place of implementation of project activities</a:t>
            </a:r>
            <a:endParaRPr lang="hr-HR" dirty="0"/>
          </a:p>
        </p:txBody>
      </p:sp>
      <p:sp>
        <p:nvSpPr>
          <p:cNvPr id="3" name="Rezervirano mjesto sadržaja 2"/>
          <p:cNvSpPr>
            <a:spLocks noGrp="1"/>
          </p:cNvSpPr>
          <p:nvPr>
            <p:ph idx="1"/>
          </p:nvPr>
        </p:nvSpPr>
        <p:spPr>
          <a:xfrm>
            <a:off x="677334" y="1497875"/>
            <a:ext cx="8596668" cy="4543488"/>
          </a:xfrm>
        </p:spPr>
        <p:txBody>
          <a:bodyPr/>
          <a:lstStyle/>
          <a:p>
            <a:pPr algn="just"/>
            <a:r>
              <a:rPr lang="en-US" dirty="0"/>
              <a:t>Most of the activities will be implemented in the congress hall of the City Library " </a:t>
            </a:r>
            <a:r>
              <a:rPr lang="en-US" dirty="0" err="1"/>
              <a:t>Juraj</a:t>
            </a:r>
            <a:r>
              <a:rPr lang="en-US" dirty="0"/>
              <a:t> </a:t>
            </a:r>
            <a:r>
              <a:rPr lang="hr-HR" dirty="0" err="1" smtClean="0"/>
              <a:t>Šižgorić</a:t>
            </a:r>
            <a:r>
              <a:rPr lang="en-US" dirty="0" smtClean="0"/>
              <a:t> </a:t>
            </a:r>
            <a:r>
              <a:rPr lang="hr-HR" dirty="0" smtClean="0"/>
              <a:t>„ </a:t>
            </a:r>
            <a:r>
              <a:rPr lang="hr-HR" dirty="0" err="1" smtClean="0"/>
              <a:t>and</a:t>
            </a:r>
            <a:r>
              <a:rPr lang="hr-HR" dirty="0" smtClean="0"/>
              <a:t> </a:t>
            </a:r>
            <a:r>
              <a:rPr lang="hr-HR" dirty="0" err="1" smtClean="0"/>
              <a:t>in</a:t>
            </a:r>
            <a:r>
              <a:rPr lang="hr-HR" dirty="0" smtClean="0"/>
              <a:t> </a:t>
            </a:r>
            <a:r>
              <a:rPr lang="en-US" dirty="0" smtClean="0"/>
              <a:t>area </a:t>
            </a:r>
            <a:r>
              <a:rPr lang="hr-HR" dirty="0" err="1" smtClean="0"/>
              <a:t>of</a:t>
            </a:r>
            <a:r>
              <a:rPr lang="hr-HR" dirty="0" smtClean="0"/>
              <a:t> </a:t>
            </a:r>
            <a:r>
              <a:rPr lang="hr-HR" dirty="0" err="1" smtClean="0"/>
              <a:t>the</a:t>
            </a:r>
            <a:r>
              <a:rPr lang="hr-HR" dirty="0" smtClean="0"/>
              <a:t> </a:t>
            </a:r>
            <a:r>
              <a:rPr lang="en-US" dirty="0" smtClean="0"/>
              <a:t>Information Europe Direct</a:t>
            </a:r>
            <a:r>
              <a:rPr lang="hr-HR" dirty="0" smtClean="0"/>
              <a:t> </a:t>
            </a:r>
            <a:r>
              <a:rPr lang="hr-HR" dirty="0" err="1" smtClean="0"/>
              <a:t>Center</a:t>
            </a:r>
            <a:r>
              <a:rPr lang="en-US" dirty="0" smtClean="0"/>
              <a:t> </a:t>
            </a:r>
            <a:r>
              <a:rPr lang="en-US" dirty="0"/>
              <a:t>in </a:t>
            </a:r>
            <a:r>
              <a:rPr lang="en-US" dirty="0" err="1"/>
              <a:t>Sibenik</a:t>
            </a:r>
            <a:r>
              <a:rPr lang="en-US" dirty="0"/>
              <a:t> .</a:t>
            </a:r>
          </a:p>
          <a:p>
            <a:pPr algn="just"/>
            <a:r>
              <a:rPr lang="hr-HR" dirty="0" err="1" smtClean="0"/>
              <a:t>During</a:t>
            </a:r>
            <a:r>
              <a:rPr lang="hr-HR" dirty="0" smtClean="0"/>
              <a:t> </a:t>
            </a:r>
            <a:r>
              <a:rPr lang="en-US" dirty="0" smtClean="0"/>
              <a:t>main </a:t>
            </a:r>
            <a:r>
              <a:rPr lang="en-US" dirty="0"/>
              <a:t>activities </a:t>
            </a:r>
            <a:r>
              <a:rPr lang="hr-HR" dirty="0" err="1" smtClean="0"/>
              <a:t>there</a:t>
            </a:r>
            <a:r>
              <a:rPr lang="hr-HR" dirty="0" smtClean="0"/>
              <a:t> </a:t>
            </a:r>
            <a:r>
              <a:rPr lang="en-US" dirty="0" smtClean="0"/>
              <a:t>will </a:t>
            </a:r>
            <a:r>
              <a:rPr lang="en-US" dirty="0"/>
              <a:t>be </a:t>
            </a:r>
            <a:r>
              <a:rPr lang="hr-HR" dirty="0" err="1" smtClean="0"/>
              <a:t>held</a:t>
            </a:r>
            <a:r>
              <a:rPr lang="hr-HR" dirty="0" smtClean="0"/>
              <a:t> </a:t>
            </a:r>
            <a:r>
              <a:rPr lang="en-US" dirty="0" smtClean="0"/>
              <a:t>maintained </a:t>
            </a:r>
            <a:r>
              <a:rPr lang="en-US" dirty="0"/>
              <a:t>continuous communication on a daily basis with partner organizations .</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674" y="3489458"/>
            <a:ext cx="4034926" cy="2338889"/>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6109" y="3489458"/>
            <a:ext cx="3605834" cy="2364747"/>
          </a:xfrm>
          <a:prstGeom prst="rect">
            <a:avLst/>
          </a:prstGeom>
        </p:spPr>
      </p:pic>
    </p:spTree>
    <p:extLst>
      <p:ext uri="{BB962C8B-B14F-4D97-AF65-F5344CB8AC3E}">
        <p14:creationId xmlns:p14="http://schemas.microsoft.com/office/powerpoint/2010/main" val="422055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Preparatory work </a:t>
            </a:r>
            <a:r>
              <a:rPr lang="hr-HR" dirty="0" smtClean="0"/>
              <a:t>for </a:t>
            </a:r>
            <a:r>
              <a:rPr lang="en-US" dirty="0" smtClean="0"/>
              <a:t>group</a:t>
            </a:r>
            <a:r>
              <a:rPr lang="hr-HR" dirty="0" smtClean="0"/>
              <a:t>s</a:t>
            </a:r>
            <a:r>
              <a:rPr lang="en-US" dirty="0" smtClean="0"/>
              <a:t> </a:t>
            </a:r>
            <a:r>
              <a:rPr lang="en-US" dirty="0"/>
              <a:t>of participants in the project</a:t>
            </a:r>
            <a:endParaRPr lang="hr-HR" dirty="0"/>
          </a:p>
        </p:txBody>
      </p:sp>
      <p:sp>
        <p:nvSpPr>
          <p:cNvPr id="3" name="Rezervirano mjesto sadržaja 2"/>
          <p:cNvSpPr>
            <a:spLocks noGrp="1"/>
          </p:cNvSpPr>
          <p:nvPr>
            <p:ph idx="1"/>
          </p:nvPr>
        </p:nvSpPr>
        <p:spPr>
          <a:xfrm>
            <a:off x="677334" y="2438400"/>
            <a:ext cx="8596668" cy="3602962"/>
          </a:xfrm>
        </p:spPr>
        <p:txBody>
          <a:bodyPr/>
          <a:lstStyle/>
          <a:p>
            <a:pPr marL="0" indent="0">
              <a:buNone/>
            </a:pPr>
            <a:r>
              <a:rPr lang="en-US" dirty="0"/>
              <a:t>The teams before reaching the main activity in </a:t>
            </a:r>
            <a:r>
              <a:rPr lang="en-US" dirty="0" err="1"/>
              <a:t>Sibenik</a:t>
            </a:r>
            <a:r>
              <a:rPr lang="en-US" dirty="0"/>
              <a:t> should prepare the following :</a:t>
            </a:r>
          </a:p>
          <a:p>
            <a:r>
              <a:rPr lang="en-US" dirty="0"/>
              <a:t>Insight into the state of volunteerism in their countries</a:t>
            </a:r>
          </a:p>
          <a:p>
            <a:r>
              <a:rPr lang="en-US" dirty="0"/>
              <a:t>Examples of good practice of volunteering</a:t>
            </a:r>
          </a:p>
          <a:p>
            <a:r>
              <a:rPr lang="en-US" dirty="0"/>
              <a:t>A presentation about their customs and culture of their country of origin</a:t>
            </a:r>
          </a:p>
          <a:p>
            <a:r>
              <a:rPr lang="en-US" dirty="0"/>
              <a:t>Materials for multicultural evening</a:t>
            </a:r>
            <a:endParaRPr lang="hr-HR" dirty="0"/>
          </a:p>
        </p:txBody>
      </p:sp>
    </p:spTree>
    <p:extLst>
      <p:ext uri="{BB962C8B-B14F-4D97-AF65-F5344CB8AC3E}">
        <p14:creationId xmlns:p14="http://schemas.microsoft.com/office/powerpoint/2010/main" val="9732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Preparatory work </a:t>
            </a:r>
            <a:r>
              <a:rPr lang="hr-HR" dirty="0" smtClean="0"/>
              <a:t>for </a:t>
            </a:r>
            <a:r>
              <a:rPr lang="en-US" dirty="0" smtClean="0"/>
              <a:t>group</a:t>
            </a:r>
            <a:r>
              <a:rPr lang="hr-HR" dirty="0" smtClean="0"/>
              <a:t>s</a:t>
            </a:r>
            <a:r>
              <a:rPr lang="en-US" dirty="0" smtClean="0"/>
              <a:t> </a:t>
            </a:r>
            <a:r>
              <a:rPr lang="en-US" dirty="0"/>
              <a:t>of participants in the project</a:t>
            </a:r>
            <a:endParaRPr lang="hr-HR" dirty="0"/>
          </a:p>
        </p:txBody>
      </p:sp>
      <p:sp>
        <p:nvSpPr>
          <p:cNvPr id="3" name="Rezervirano mjesto sadržaja 2"/>
          <p:cNvSpPr>
            <a:spLocks noGrp="1"/>
          </p:cNvSpPr>
          <p:nvPr>
            <p:ph idx="1"/>
          </p:nvPr>
        </p:nvSpPr>
        <p:spPr/>
        <p:txBody>
          <a:bodyPr/>
          <a:lstStyle/>
          <a:p>
            <a:r>
              <a:rPr lang="en-US" dirty="0"/>
              <a:t>Each team should prepare one topic for presentation during the main </a:t>
            </a:r>
            <a:r>
              <a:rPr lang="en-US" dirty="0" smtClean="0"/>
              <a:t>activities, </a:t>
            </a:r>
            <a:r>
              <a:rPr lang="en-US" dirty="0"/>
              <a:t>namely:</a:t>
            </a:r>
          </a:p>
          <a:p>
            <a:r>
              <a:rPr lang="en-US" dirty="0" smtClean="0"/>
              <a:t>R</a:t>
            </a:r>
            <a:r>
              <a:rPr lang="hr-HR" dirty="0" err="1" smtClean="0"/>
              <a:t>omania</a:t>
            </a:r>
            <a:r>
              <a:rPr lang="hr-HR" dirty="0" smtClean="0"/>
              <a:t> </a:t>
            </a:r>
            <a:r>
              <a:rPr lang="en-US" dirty="0" smtClean="0"/>
              <a:t>- </a:t>
            </a:r>
            <a:r>
              <a:rPr lang="en-US" dirty="0"/>
              <a:t>EVS and Erasmus +</a:t>
            </a:r>
          </a:p>
          <a:p>
            <a:r>
              <a:rPr lang="en-US" dirty="0" smtClean="0"/>
              <a:t>Poland</a:t>
            </a:r>
            <a:r>
              <a:rPr lang="hr-HR" dirty="0" smtClean="0"/>
              <a:t> </a:t>
            </a:r>
            <a:r>
              <a:rPr lang="en-US" dirty="0" smtClean="0"/>
              <a:t>- </a:t>
            </a:r>
            <a:r>
              <a:rPr lang="en-US" dirty="0"/>
              <a:t>Code volunteering</a:t>
            </a:r>
          </a:p>
          <a:p>
            <a:r>
              <a:rPr lang="en-US" dirty="0" smtClean="0"/>
              <a:t>Bulgaria</a:t>
            </a:r>
            <a:r>
              <a:rPr lang="hr-HR" dirty="0" smtClean="0"/>
              <a:t> </a:t>
            </a:r>
            <a:r>
              <a:rPr lang="en-US" dirty="0" smtClean="0"/>
              <a:t>- </a:t>
            </a:r>
            <a:r>
              <a:rPr lang="en-US" dirty="0"/>
              <a:t>The importance of volunteering for the unemployed and disadvantaged persons</a:t>
            </a:r>
            <a:endParaRPr lang="hr-HR" dirty="0"/>
          </a:p>
        </p:txBody>
      </p:sp>
    </p:spTree>
    <p:extLst>
      <p:ext uri="{BB962C8B-B14F-4D97-AF65-F5344CB8AC3E}">
        <p14:creationId xmlns:p14="http://schemas.microsoft.com/office/powerpoint/2010/main" val="930833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The basic methods of learning </a:t>
            </a:r>
            <a:r>
              <a:rPr lang="en-US" dirty="0" smtClean="0"/>
              <a:t>project </a:t>
            </a:r>
            <a:r>
              <a:rPr lang="en-US" dirty="0"/>
              <a:t>activities</a:t>
            </a:r>
            <a:endParaRPr lang="hr-HR" dirty="0"/>
          </a:p>
        </p:txBody>
      </p:sp>
      <p:sp>
        <p:nvSpPr>
          <p:cNvPr id="3" name="Rezervirano mjesto sadržaja 2"/>
          <p:cNvSpPr>
            <a:spLocks noGrp="1"/>
          </p:cNvSpPr>
          <p:nvPr>
            <p:ph idx="1"/>
          </p:nvPr>
        </p:nvSpPr>
        <p:spPr/>
        <p:txBody>
          <a:bodyPr>
            <a:normAutofit/>
          </a:bodyPr>
          <a:lstStyle/>
          <a:p>
            <a:pPr algn="just"/>
            <a:r>
              <a:rPr lang="en-US" dirty="0"/>
              <a:t>The concept </a:t>
            </a:r>
            <a:r>
              <a:rPr lang="en-US" dirty="0" smtClean="0"/>
              <a:t>to </a:t>
            </a:r>
            <a:r>
              <a:rPr lang="en-US" dirty="0"/>
              <a:t>realize these objectives </a:t>
            </a:r>
            <a:r>
              <a:rPr lang="en-US" dirty="0" smtClean="0"/>
              <a:t>include</a:t>
            </a:r>
            <a:r>
              <a:rPr lang="hr-HR" dirty="0" smtClean="0"/>
              <a:t>s</a:t>
            </a:r>
            <a:r>
              <a:rPr lang="en-US" dirty="0" smtClean="0"/>
              <a:t>:</a:t>
            </a:r>
            <a:endParaRPr lang="en-US" dirty="0"/>
          </a:p>
          <a:p>
            <a:pPr algn="just"/>
            <a:r>
              <a:rPr lang="en-US" dirty="0"/>
              <a:t>- Lectures </a:t>
            </a:r>
            <a:r>
              <a:rPr lang="en-US" dirty="0" smtClean="0"/>
              <a:t>("Theory </a:t>
            </a:r>
            <a:r>
              <a:rPr lang="en-US" dirty="0"/>
              <a:t>of </a:t>
            </a:r>
            <a:r>
              <a:rPr lang="en-US" dirty="0" smtClean="0"/>
              <a:t>volunteering</a:t>
            </a:r>
            <a:r>
              <a:rPr lang="hr-HR" dirty="0" smtClean="0"/>
              <a:t>”, </a:t>
            </a:r>
            <a:r>
              <a:rPr lang="en-US" dirty="0" smtClean="0"/>
              <a:t>"</a:t>
            </a:r>
            <a:r>
              <a:rPr lang="en-US" dirty="0"/>
              <a:t>Meet the EVS and Erasmus + programs " , </a:t>
            </a:r>
            <a:r>
              <a:rPr lang="en-US" dirty="0" smtClean="0"/>
              <a:t>"Code </a:t>
            </a:r>
            <a:r>
              <a:rPr lang="en-US" dirty="0"/>
              <a:t>of Conduct for </a:t>
            </a:r>
            <a:r>
              <a:rPr lang="en-US" dirty="0" smtClean="0"/>
              <a:t>Volunteers", "The </a:t>
            </a:r>
            <a:r>
              <a:rPr lang="en-US" dirty="0"/>
              <a:t>importance of volunteering for the unemployed and disadvantaged </a:t>
            </a:r>
            <a:r>
              <a:rPr lang="en-US" dirty="0" smtClean="0"/>
              <a:t>youth", "The </a:t>
            </a:r>
            <a:r>
              <a:rPr lang="en-US" dirty="0"/>
              <a:t>importance of voluntary </a:t>
            </a:r>
            <a:r>
              <a:rPr lang="en-US" dirty="0" smtClean="0"/>
              <a:t>confirmation", "Legal </a:t>
            </a:r>
            <a:r>
              <a:rPr lang="en-US" dirty="0"/>
              <a:t>framework of </a:t>
            </a:r>
            <a:r>
              <a:rPr lang="en-US" dirty="0" smtClean="0"/>
              <a:t>volunteering", "Volunteer centers</a:t>
            </a:r>
            <a:r>
              <a:rPr lang="hr-HR" dirty="0" smtClean="0"/>
              <a:t>”, </a:t>
            </a:r>
            <a:r>
              <a:rPr lang="en-US" dirty="0" smtClean="0"/>
              <a:t>" </a:t>
            </a:r>
            <a:r>
              <a:rPr lang="hr-HR" dirty="0" err="1" smtClean="0"/>
              <a:t>Volunteering</a:t>
            </a:r>
            <a:r>
              <a:rPr lang="hr-HR" dirty="0" smtClean="0"/>
              <a:t> </a:t>
            </a:r>
            <a:r>
              <a:rPr lang="hr-HR" dirty="0" err="1" smtClean="0"/>
              <a:t>marketplace</a:t>
            </a:r>
            <a:r>
              <a:rPr lang="hr-HR" dirty="0" smtClean="0"/>
              <a:t> </a:t>
            </a:r>
            <a:r>
              <a:rPr lang="en-US" dirty="0" smtClean="0"/>
              <a:t>- </a:t>
            </a:r>
            <a:r>
              <a:rPr lang="en-US" dirty="0"/>
              <a:t>supply and </a:t>
            </a:r>
            <a:r>
              <a:rPr lang="en-US" dirty="0" smtClean="0"/>
              <a:t>demand")</a:t>
            </a:r>
            <a:endParaRPr lang="en-US" dirty="0"/>
          </a:p>
          <a:p>
            <a:pPr algn="just"/>
            <a:r>
              <a:rPr lang="en-US" dirty="0"/>
              <a:t>- Workshops </a:t>
            </a:r>
            <a:r>
              <a:rPr lang="en-US" dirty="0" smtClean="0"/>
              <a:t>("Design </a:t>
            </a:r>
            <a:r>
              <a:rPr lang="en-US" dirty="0"/>
              <a:t>and implementation of voluntary </a:t>
            </a:r>
            <a:r>
              <a:rPr lang="en-US" dirty="0" smtClean="0"/>
              <a:t>action", "Preparing Living </a:t>
            </a:r>
            <a:r>
              <a:rPr lang="en-US" dirty="0"/>
              <a:t>Library </a:t>
            </a:r>
            <a:r>
              <a:rPr lang="hr-HR" dirty="0" err="1" smtClean="0"/>
              <a:t>of</a:t>
            </a:r>
            <a:r>
              <a:rPr lang="hr-HR" dirty="0" smtClean="0"/>
              <a:t> </a:t>
            </a:r>
            <a:r>
              <a:rPr lang="en-US" dirty="0" smtClean="0"/>
              <a:t>volunteering", </a:t>
            </a:r>
            <a:r>
              <a:rPr lang="en-US" dirty="0"/>
              <a:t>"Development of an implementation plan Living Library </a:t>
            </a:r>
            <a:r>
              <a:rPr lang="en-US" dirty="0" smtClean="0"/>
              <a:t>volunteering")</a:t>
            </a:r>
            <a:endParaRPr lang="hr-HR" dirty="0" smtClean="0"/>
          </a:p>
        </p:txBody>
      </p:sp>
    </p:spTree>
    <p:extLst>
      <p:ext uri="{BB962C8B-B14F-4D97-AF65-F5344CB8AC3E}">
        <p14:creationId xmlns:p14="http://schemas.microsoft.com/office/powerpoint/2010/main" val="43650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dirty="0"/>
              <a:t>Other methods of learning </a:t>
            </a:r>
            <a:r>
              <a:rPr lang="en-US" dirty="0" smtClean="0"/>
              <a:t>(non-formal methods</a:t>
            </a:r>
            <a:r>
              <a:rPr lang="hr-HR" dirty="0" smtClean="0"/>
              <a:t>)</a:t>
            </a:r>
            <a:endParaRPr lang="hr-HR" dirty="0"/>
          </a:p>
        </p:txBody>
      </p:sp>
      <p:sp>
        <p:nvSpPr>
          <p:cNvPr id="3" name="Rezervirano mjesto sadržaja 2"/>
          <p:cNvSpPr>
            <a:spLocks noGrp="1"/>
          </p:cNvSpPr>
          <p:nvPr>
            <p:ph idx="1"/>
          </p:nvPr>
        </p:nvSpPr>
        <p:spPr>
          <a:xfrm>
            <a:off x="677334" y="1930400"/>
            <a:ext cx="8596668" cy="4110962"/>
          </a:xfrm>
        </p:spPr>
        <p:txBody>
          <a:bodyPr>
            <a:normAutofit lnSpcReduction="10000"/>
          </a:bodyPr>
          <a:lstStyle/>
          <a:p>
            <a:pPr>
              <a:buFontTx/>
              <a:buChar char="-"/>
            </a:pPr>
            <a:r>
              <a:rPr lang="en-US" dirty="0"/>
              <a:t>Sharing experiences</a:t>
            </a:r>
          </a:p>
          <a:p>
            <a:pPr>
              <a:buFontTx/>
              <a:buChar char="-"/>
            </a:pPr>
            <a:r>
              <a:rPr lang="en-US" dirty="0"/>
              <a:t>Dialogue</a:t>
            </a:r>
          </a:p>
          <a:p>
            <a:pPr>
              <a:buFontTx/>
              <a:buChar char="-"/>
            </a:pPr>
            <a:r>
              <a:rPr lang="hr-HR" dirty="0" err="1" smtClean="0"/>
              <a:t>Lectures</a:t>
            </a:r>
            <a:r>
              <a:rPr lang="hr-HR" dirty="0" smtClean="0"/>
              <a:t> </a:t>
            </a:r>
            <a:r>
              <a:rPr lang="hr-HR" dirty="0" err="1" smtClean="0"/>
              <a:t>in</a:t>
            </a:r>
            <a:r>
              <a:rPr lang="hr-HR" dirty="0" smtClean="0"/>
              <a:t> front </a:t>
            </a:r>
            <a:r>
              <a:rPr lang="hr-HR" dirty="0" err="1" smtClean="0"/>
              <a:t>of</a:t>
            </a:r>
            <a:r>
              <a:rPr lang="hr-HR" dirty="0" smtClean="0"/>
              <a:t> </a:t>
            </a:r>
            <a:r>
              <a:rPr lang="en-US" dirty="0" smtClean="0"/>
              <a:t>the </a:t>
            </a:r>
            <a:r>
              <a:rPr lang="en-US" dirty="0"/>
              <a:t>audience</a:t>
            </a:r>
          </a:p>
          <a:p>
            <a:pPr>
              <a:buFontTx/>
              <a:buChar char="-"/>
            </a:pPr>
            <a:r>
              <a:rPr lang="hr-HR" dirty="0" smtClean="0"/>
              <a:t>V</a:t>
            </a:r>
            <a:r>
              <a:rPr lang="en-US" dirty="0" err="1" smtClean="0"/>
              <a:t>ideo</a:t>
            </a:r>
            <a:r>
              <a:rPr lang="en-US" dirty="0" smtClean="0"/>
              <a:t> </a:t>
            </a:r>
            <a:r>
              <a:rPr lang="en-US" dirty="0"/>
              <a:t>projections</a:t>
            </a:r>
          </a:p>
          <a:p>
            <a:pPr>
              <a:buFontTx/>
              <a:buChar char="-"/>
            </a:pPr>
            <a:r>
              <a:rPr lang="hr-HR" dirty="0" smtClean="0"/>
              <a:t>C</a:t>
            </a:r>
            <a:r>
              <a:rPr lang="en-US" dirty="0" err="1" smtClean="0"/>
              <a:t>reative</a:t>
            </a:r>
            <a:r>
              <a:rPr lang="en-US" dirty="0" smtClean="0"/>
              <a:t> </a:t>
            </a:r>
            <a:r>
              <a:rPr lang="en-US" dirty="0"/>
              <a:t>workshops</a:t>
            </a:r>
          </a:p>
          <a:p>
            <a:pPr>
              <a:buFontTx/>
              <a:buChar char="-"/>
            </a:pPr>
            <a:r>
              <a:rPr lang="en-US" dirty="0"/>
              <a:t>Working in multicultural groups / multicultural evening</a:t>
            </a:r>
          </a:p>
          <a:p>
            <a:pPr>
              <a:buFontTx/>
              <a:buChar char="-"/>
            </a:pPr>
            <a:r>
              <a:rPr lang="hr-HR" dirty="0" smtClean="0"/>
              <a:t>B</a:t>
            </a:r>
            <a:r>
              <a:rPr lang="en-US" dirty="0" err="1" smtClean="0"/>
              <a:t>rainstorming</a:t>
            </a:r>
            <a:endParaRPr lang="en-US" dirty="0"/>
          </a:p>
          <a:p>
            <a:pPr>
              <a:buFontTx/>
              <a:buChar char="-"/>
            </a:pPr>
            <a:r>
              <a:rPr lang="en-US" dirty="0"/>
              <a:t>Energizer</a:t>
            </a:r>
          </a:p>
          <a:p>
            <a:pPr>
              <a:buFontTx/>
              <a:buChar char="-"/>
            </a:pPr>
            <a:r>
              <a:rPr lang="en-US" dirty="0"/>
              <a:t>Field visit ( local CSOs and Volunteer Centre )</a:t>
            </a:r>
          </a:p>
          <a:p>
            <a:pPr>
              <a:buFontTx/>
              <a:buChar char="-"/>
            </a:pPr>
            <a:r>
              <a:rPr lang="en-US" dirty="0"/>
              <a:t>Round table</a:t>
            </a:r>
          </a:p>
          <a:p>
            <a:pPr>
              <a:buFontTx/>
              <a:buChar char="-"/>
            </a:pPr>
            <a:r>
              <a:rPr lang="en-US" dirty="0"/>
              <a:t>Practical work through "living library "</a:t>
            </a:r>
            <a:endParaRPr lang="hr-HR" dirty="0" smtClean="0"/>
          </a:p>
          <a:p>
            <a:pPr>
              <a:buFontTx/>
              <a:buChar char="-"/>
            </a:pPr>
            <a:endParaRPr lang="hr-HR" dirty="0" smtClean="0"/>
          </a:p>
          <a:p>
            <a:pPr>
              <a:buFontTx/>
              <a:buChar char="-"/>
            </a:pPr>
            <a:endParaRPr lang="hr-HR" dirty="0"/>
          </a:p>
          <a:p>
            <a:endParaRPr lang="hr-HR" dirty="0"/>
          </a:p>
        </p:txBody>
      </p:sp>
    </p:spTree>
    <p:extLst>
      <p:ext uri="{BB962C8B-B14F-4D97-AF65-F5344CB8AC3E}">
        <p14:creationId xmlns:p14="http://schemas.microsoft.com/office/powerpoint/2010/main" val="458225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Benefits for participants and project results</a:t>
            </a:r>
            <a:endParaRPr lang="hr-HR" dirty="0"/>
          </a:p>
        </p:txBody>
      </p:sp>
      <p:sp>
        <p:nvSpPr>
          <p:cNvPr id="3" name="Rezervirano mjesto sadržaja 2"/>
          <p:cNvSpPr>
            <a:spLocks noGrp="1"/>
          </p:cNvSpPr>
          <p:nvPr>
            <p:ph idx="1"/>
          </p:nvPr>
        </p:nvSpPr>
        <p:spPr/>
        <p:txBody>
          <a:bodyPr/>
          <a:lstStyle/>
          <a:p>
            <a:pPr algn="just"/>
            <a:r>
              <a:rPr lang="en-US" dirty="0"/>
              <a:t>Participants will enhance the knowledge and skills to </a:t>
            </a:r>
            <a:r>
              <a:rPr lang="hr-HR" dirty="0" smtClean="0"/>
              <a:t>use</a:t>
            </a:r>
            <a:r>
              <a:rPr lang="en-US" dirty="0" smtClean="0"/>
              <a:t> </a:t>
            </a:r>
            <a:r>
              <a:rPr lang="en-US" dirty="0"/>
              <a:t>English </a:t>
            </a:r>
            <a:r>
              <a:rPr lang="en-US" dirty="0" smtClean="0"/>
              <a:t>language, </a:t>
            </a:r>
            <a:r>
              <a:rPr lang="en-US" dirty="0"/>
              <a:t>which will serve to project activities</a:t>
            </a:r>
          </a:p>
          <a:p>
            <a:pPr algn="just"/>
            <a:r>
              <a:rPr lang="en-US" dirty="0"/>
              <a:t>Communication with other participants and the presentation and </a:t>
            </a:r>
            <a:r>
              <a:rPr lang="hr-HR" dirty="0" err="1" smtClean="0"/>
              <a:t>also</a:t>
            </a:r>
            <a:r>
              <a:rPr lang="hr-HR" dirty="0" smtClean="0"/>
              <a:t> </a:t>
            </a:r>
            <a:r>
              <a:rPr lang="en-US" dirty="0" smtClean="0"/>
              <a:t>presentation </a:t>
            </a:r>
            <a:r>
              <a:rPr lang="hr-HR" dirty="0" err="1" smtClean="0"/>
              <a:t>in</a:t>
            </a:r>
            <a:r>
              <a:rPr lang="hr-HR" dirty="0" smtClean="0"/>
              <a:t> front </a:t>
            </a:r>
            <a:r>
              <a:rPr lang="hr-HR" dirty="0" err="1" smtClean="0"/>
              <a:t>of</a:t>
            </a:r>
            <a:r>
              <a:rPr lang="en-US" dirty="0" smtClean="0"/>
              <a:t> </a:t>
            </a:r>
            <a:r>
              <a:rPr lang="en-US" dirty="0"/>
              <a:t>a group will </a:t>
            </a:r>
            <a:r>
              <a:rPr lang="en-US" dirty="0" smtClean="0"/>
              <a:t>strength </a:t>
            </a:r>
            <a:r>
              <a:rPr lang="en-US" dirty="0"/>
              <a:t>confidence and will acquire the habit of interactive participation in common tasks</a:t>
            </a:r>
          </a:p>
          <a:p>
            <a:pPr algn="just"/>
            <a:r>
              <a:rPr lang="en-US" dirty="0"/>
              <a:t>Participants will </a:t>
            </a:r>
            <a:r>
              <a:rPr lang="en-US" dirty="0" smtClean="0"/>
              <a:t>convince </a:t>
            </a:r>
            <a:r>
              <a:rPr lang="en-US" dirty="0"/>
              <a:t>all the positive effects arising from dealing with voluntary activities and will be able to compare the development of voluntary scene in your country and in other countries participating in the project</a:t>
            </a:r>
            <a:endParaRPr lang="hr-HR" dirty="0" smtClean="0"/>
          </a:p>
          <a:p>
            <a:endParaRPr lang="hr-HR" dirty="0"/>
          </a:p>
        </p:txBody>
      </p:sp>
    </p:spTree>
    <p:extLst>
      <p:ext uri="{BB962C8B-B14F-4D97-AF65-F5344CB8AC3E}">
        <p14:creationId xmlns:p14="http://schemas.microsoft.com/office/powerpoint/2010/main" val="3177590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Benefits for participants and project results</a:t>
            </a:r>
            <a:endParaRPr lang="hr-HR" dirty="0"/>
          </a:p>
        </p:txBody>
      </p:sp>
      <p:sp>
        <p:nvSpPr>
          <p:cNvPr id="3" name="Rezervirano mjesto sadržaja 2"/>
          <p:cNvSpPr>
            <a:spLocks noGrp="1"/>
          </p:cNvSpPr>
          <p:nvPr>
            <p:ph idx="1"/>
          </p:nvPr>
        </p:nvSpPr>
        <p:spPr/>
        <p:txBody>
          <a:bodyPr/>
          <a:lstStyle/>
          <a:p>
            <a:pPr algn="just"/>
            <a:r>
              <a:rPr lang="en-US" dirty="0"/>
              <a:t>Participants will expand their knowledge of the </a:t>
            </a:r>
            <a:r>
              <a:rPr lang="en-US" dirty="0" smtClean="0"/>
              <a:t>Erasmus+ </a:t>
            </a:r>
            <a:r>
              <a:rPr lang="en-US" dirty="0"/>
              <a:t>program and all possibilities offered by EVS</a:t>
            </a:r>
          </a:p>
          <a:p>
            <a:pPr algn="just"/>
            <a:r>
              <a:rPr lang="en-US" dirty="0"/>
              <a:t>Participants will be encouraged to a greater contribution to their local </a:t>
            </a:r>
            <a:r>
              <a:rPr lang="en-US" dirty="0" smtClean="0"/>
              <a:t>community, </a:t>
            </a:r>
            <a:r>
              <a:rPr lang="en-US" dirty="0"/>
              <a:t>and will be able </a:t>
            </a:r>
            <a:r>
              <a:rPr lang="en-US" dirty="0" smtClean="0"/>
              <a:t>to</a:t>
            </a:r>
            <a:r>
              <a:rPr lang="hr-HR" dirty="0" smtClean="0"/>
              <a:t> transfer </a:t>
            </a:r>
            <a:r>
              <a:rPr lang="en-US" dirty="0" smtClean="0"/>
              <a:t>acquired </a:t>
            </a:r>
            <a:r>
              <a:rPr lang="en-US" dirty="0"/>
              <a:t>knowledge and skills </a:t>
            </a:r>
            <a:r>
              <a:rPr lang="hr-HR" dirty="0" smtClean="0"/>
              <a:t>to </a:t>
            </a:r>
            <a:r>
              <a:rPr lang="en-US" dirty="0" smtClean="0"/>
              <a:t>their </a:t>
            </a:r>
            <a:r>
              <a:rPr lang="en-US" dirty="0"/>
              <a:t>peers and invite them to engage in volunteering</a:t>
            </a:r>
          </a:p>
          <a:p>
            <a:pPr algn="just"/>
            <a:r>
              <a:rPr lang="en-US" dirty="0"/>
              <a:t>Participants will learn about different cultures and customs of all the countries participating in the multi-cultural evenings and will gain international contacts and friendships</a:t>
            </a:r>
            <a:endParaRPr lang="hr-HR" dirty="0" smtClean="0"/>
          </a:p>
          <a:p>
            <a:endParaRPr lang="hr-HR" dirty="0"/>
          </a:p>
        </p:txBody>
      </p:sp>
    </p:spTree>
    <p:extLst>
      <p:ext uri="{BB962C8B-B14F-4D97-AF65-F5344CB8AC3E}">
        <p14:creationId xmlns:p14="http://schemas.microsoft.com/office/powerpoint/2010/main" val="417682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Youthpass</a:t>
            </a:r>
            <a:r>
              <a:rPr lang="hr-HR" dirty="0" smtClean="0"/>
              <a:t> </a:t>
            </a:r>
            <a:r>
              <a:rPr lang="hr-HR" dirty="0" err="1" smtClean="0"/>
              <a:t>certificate</a:t>
            </a:r>
            <a:endParaRPr lang="hr-HR" dirty="0"/>
          </a:p>
        </p:txBody>
      </p:sp>
      <p:sp>
        <p:nvSpPr>
          <p:cNvPr id="3" name="Rezervirano mjesto sadržaja 2"/>
          <p:cNvSpPr>
            <a:spLocks noGrp="1"/>
          </p:cNvSpPr>
          <p:nvPr>
            <p:ph idx="1"/>
          </p:nvPr>
        </p:nvSpPr>
        <p:spPr/>
        <p:txBody>
          <a:bodyPr/>
          <a:lstStyle/>
          <a:p>
            <a:pPr algn="just"/>
            <a:r>
              <a:rPr lang="en-US" dirty="0"/>
              <a:t>At the end of the main activities of the </a:t>
            </a:r>
            <a:r>
              <a:rPr lang="en-US" dirty="0" smtClean="0"/>
              <a:t>project</a:t>
            </a:r>
            <a:r>
              <a:rPr lang="hr-HR" dirty="0" smtClean="0"/>
              <a:t>,</a:t>
            </a:r>
            <a:r>
              <a:rPr lang="en-US" dirty="0" smtClean="0"/>
              <a:t> </a:t>
            </a:r>
            <a:r>
              <a:rPr lang="en-US" dirty="0"/>
              <a:t>participants will be given </a:t>
            </a:r>
            <a:r>
              <a:rPr lang="en-US" dirty="0" err="1"/>
              <a:t>Youthpass</a:t>
            </a:r>
            <a:r>
              <a:rPr lang="en-US" dirty="0"/>
              <a:t> certificates to </a:t>
            </a:r>
            <a:r>
              <a:rPr lang="en-US" dirty="0" err="1" smtClean="0"/>
              <a:t>validat</a:t>
            </a:r>
            <a:r>
              <a:rPr lang="hr-HR" dirty="0" smtClean="0"/>
              <a:t>e </a:t>
            </a:r>
            <a:r>
              <a:rPr lang="hr-HR" dirty="0" err="1" smtClean="0"/>
              <a:t>their</a:t>
            </a:r>
            <a:r>
              <a:rPr lang="hr-HR" dirty="0" smtClean="0"/>
              <a:t> </a:t>
            </a:r>
            <a:r>
              <a:rPr lang="en-US" dirty="0" smtClean="0"/>
              <a:t>competencies </a:t>
            </a:r>
            <a:r>
              <a:rPr lang="en-US" dirty="0"/>
              <a:t>acquired during mobility </a:t>
            </a:r>
            <a:r>
              <a:rPr lang="en-US" dirty="0" smtClean="0"/>
              <a:t>abroad.</a:t>
            </a:r>
            <a:endParaRPr lang="en-US" dirty="0"/>
          </a:p>
          <a:p>
            <a:pPr algn="just"/>
            <a:r>
              <a:rPr lang="en-US" dirty="0"/>
              <a:t>In this way </a:t>
            </a:r>
            <a:r>
              <a:rPr lang="en-US" dirty="0" smtClean="0"/>
              <a:t>we</a:t>
            </a:r>
            <a:r>
              <a:rPr lang="hr-HR" dirty="0" smtClean="0"/>
              <a:t> </a:t>
            </a:r>
            <a:r>
              <a:rPr lang="hr-HR" dirty="0" err="1" smtClean="0"/>
              <a:t>will</a:t>
            </a:r>
            <a:r>
              <a:rPr lang="hr-HR" dirty="0" smtClean="0"/>
              <a:t> </a:t>
            </a:r>
            <a:r>
              <a:rPr lang="en-US" dirty="0" smtClean="0"/>
              <a:t>get </a:t>
            </a:r>
            <a:r>
              <a:rPr lang="en-US" dirty="0"/>
              <a:t>feedback on </a:t>
            </a:r>
            <a:r>
              <a:rPr lang="en-US" dirty="0" smtClean="0"/>
              <a:t>participant</a:t>
            </a:r>
            <a:r>
              <a:rPr lang="hr-HR" dirty="0" smtClean="0"/>
              <a:t>’s</a:t>
            </a:r>
            <a:r>
              <a:rPr lang="en-US" dirty="0" smtClean="0"/>
              <a:t> </a:t>
            </a:r>
            <a:r>
              <a:rPr lang="en-US" dirty="0"/>
              <a:t>satisfaction with the implemented project activities</a:t>
            </a:r>
            <a:endParaRPr lang="hr-HR" dirty="0"/>
          </a:p>
        </p:txBody>
      </p:sp>
    </p:spTree>
    <p:extLst>
      <p:ext uri="{BB962C8B-B14F-4D97-AF65-F5344CB8AC3E}">
        <p14:creationId xmlns:p14="http://schemas.microsoft.com/office/powerpoint/2010/main" val="3020135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Local</a:t>
            </a:r>
            <a:r>
              <a:rPr lang="hr-HR" dirty="0" smtClean="0"/>
              <a:t> </a:t>
            </a:r>
            <a:r>
              <a:rPr lang="hr-HR" dirty="0" err="1" smtClean="0"/>
              <a:t>community</a:t>
            </a:r>
            <a:r>
              <a:rPr lang="hr-HR" dirty="0" smtClean="0"/>
              <a:t> </a:t>
            </a:r>
            <a:r>
              <a:rPr lang="hr-HR" dirty="0" err="1" smtClean="0"/>
              <a:t>benefits</a:t>
            </a:r>
            <a:endParaRPr lang="hr-HR" dirty="0"/>
          </a:p>
        </p:txBody>
      </p:sp>
      <p:sp>
        <p:nvSpPr>
          <p:cNvPr id="3" name="Rezervirano mjesto sadržaja 2"/>
          <p:cNvSpPr>
            <a:spLocks noGrp="1"/>
          </p:cNvSpPr>
          <p:nvPr>
            <p:ph idx="1"/>
          </p:nvPr>
        </p:nvSpPr>
        <p:spPr/>
        <p:txBody>
          <a:bodyPr/>
          <a:lstStyle/>
          <a:p>
            <a:pPr algn="just"/>
            <a:r>
              <a:rPr lang="en-US" dirty="0"/>
              <a:t>Local communities will have multiple benefits from the acquired knowledge and experiences of organizations that operate </a:t>
            </a:r>
            <a:r>
              <a:rPr lang="en-US" dirty="0" smtClean="0"/>
              <a:t>there</a:t>
            </a:r>
            <a:r>
              <a:rPr lang="hr-HR" dirty="0" smtClean="0"/>
              <a:t>:</a:t>
            </a:r>
            <a:endParaRPr lang="en-US" dirty="0"/>
          </a:p>
          <a:p>
            <a:pPr algn="just"/>
            <a:r>
              <a:rPr lang="en-US" dirty="0"/>
              <a:t>Promoting the values ​​of volunteering and volunteer services will affect the perception of the members of the local community to the concept of volunteerism</a:t>
            </a:r>
          </a:p>
          <a:p>
            <a:pPr algn="just"/>
            <a:r>
              <a:rPr lang="en-US" dirty="0"/>
              <a:t>The positive perception of volunteer activities will contribute to the active involvement of citizens and their participation in local life</a:t>
            </a:r>
            <a:endParaRPr lang="hr-HR" dirty="0"/>
          </a:p>
        </p:txBody>
      </p:sp>
    </p:spTree>
    <p:extLst>
      <p:ext uri="{BB962C8B-B14F-4D97-AF65-F5344CB8AC3E}">
        <p14:creationId xmlns:p14="http://schemas.microsoft.com/office/powerpoint/2010/main" val="3159158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Benefits</a:t>
            </a:r>
            <a:r>
              <a:rPr lang="hr-HR" dirty="0" smtClean="0"/>
              <a:t> on </a:t>
            </a:r>
            <a:r>
              <a:rPr lang="hr-HR" dirty="0" err="1" smtClean="0"/>
              <a:t>the</a:t>
            </a:r>
            <a:r>
              <a:rPr lang="hr-HR" dirty="0" smtClean="0"/>
              <a:t> </a:t>
            </a:r>
            <a:r>
              <a:rPr lang="hr-HR" dirty="0" err="1" smtClean="0"/>
              <a:t>national</a:t>
            </a:r>
            <a:r>
              <a:rPr lang="hr-HR" dirty="0" smtClean="0"/>
              <a:t> </a:t>
            </a:r>
            <a:r>
              <a:rPr lang="hr-HR" dirty="0" err="1" smtClean="0"/>
              <a:t>level</a:t>
            </a:r>
            <a:endParaRPr lang="hr-HR" dirty="0"/>
          </a:p>
        </p:txBody>
      </p:sp>
      <p:sp>
        <p:nvSpPr>
          <p:cNvPr id="3" name="Rezervirano mjesto sadržaja 2"/>
          <p:cNvSpPr>
            <a:spLocks noGrp="1"/>
          </p:cNvSpPr>
          <p:nvPr>
            <p:ph idx="1"/>
          </p:nvPr>
        </p:nvSpPr>
        <p:spPr/>
        <p:txBody>
          <a:bodyPr/>
          <a:lstStyle/>
          <a:p>
            <a:pPr algn="just"/>
            <a:r>
              <a:rPr lang="en-US" dirty="0"/>
              <a:t>The impact and dissemination of results of the project </a:t>
            </a:r>
            <a:r>
              <a:rPr lang="en-US" dirty="0" smtClean="0"/>
              <a:t>at </a:t>
            </a:r>
            <a:r>
              <a:rPr lang="en-US" dirty="0"/>
              <a:t>the national level </a:t>
            </a:r>
            <a:r>
              <a:rPr lang="hr-HR" dirty="0" err="1" smtClean="0"/>
              <a:t>will</a:t>
            </a:r>
            <a:r>
              <a:rPr lang="en-US" dirty="0" smtClean="0"/>
              <a:t> </a:t>
            </a:r>
            <a:r>
              <a:rPr lang="en-US" dirty="0"/>
              <a:t>provide an example and inspire other civil society organizations to apply their ideas and contribute to solving the identified problems</a:t>
            </a:r>
            <a:endParaRPr lang="hr-HR" dirty="0"/>
          </a:p>
        </p:txBody>
      </p:sp>
    </p:spTree>
    <p:extLst>
      <p:ext uri="{BB962C8B-B14F-4D97-AF65-F5344CB8AC3E}">
        <p14:creationId xmlns:p14="http://schemas.microsoft.com/office/powerpoint/2010/main" val="88141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Main</a:t>
            </a:r>
            <a:r>
              <a:rPr lang="hr-HR" dirty="0"/>
              <a:t> </a:t>
            </a:r>
            <a:r>
              <a:rPr lang="hr-HR" dirty="0" err="1" smtClean="0"/>
              <a:t>project</a:t>
            </a:r>
            <a:r>
              <a:rPr lang="hr-HR" dirty="0" smtClean="0"/>
              <a:t> </a:t>
            </a:r>
            <a:r>
              <a:rPr lang="hr-HR" dirty="0" err="1" smtClean="0"/>
              <a:t>informations</a:t>
            </a:r>
            <a:r>
              <a:rPr lang="hr-HR" dirty="0" smtClean="0"/>
              <a:t>: </a:t>
            </a:r>
            <a:endParaRPr lang="hr-HR" dirty="0"/>
          </a:p>
        </p:txBody>
      </p:sp>
      <p:sp>
        <p:nvSpPr>
          <p:cNvPr id="3" name="Rezervirano mjesto sadržaja 2"/>
          <p:cNvSpPr>
            <a:spLocks noGrp="1"/>
          </p:cNvSpPr>
          <p:nvPr>
            <p:ph idx="1"/>
          </p:nvPr>
        </p:nvSpPr>
        <p:spPr/>
        <p:txBody>
          <a:bodyPr/>
          <a:lstStyle/>
          <a:p>
            <a:pPr algn="just"/>
            <a:r>
              <a:rPr lang="hr-HR" dirty="0" smtClean="0"/>
              <a:t>Project </a:t>
            </a:r>
            <a:r>
              <a:rPr lang="hr-HR" dirty="0" err="1" smtClean="0"/>
              <a:t>starts</a:t>
            </a:r>
            <a:r>
              <a:rPr lang="hr-HR" dirty="0" smtClean="0"/>
              <a:t> at </a:t>
            </a:r>
            <a:r>
              <a:rPr lang="hr-HR" dirty="0" err="1" smtClean="0"/>
              <a:t>October</a:t>
            </a:r>
            <a:r>
              <a:rPr lang="hr-HR" dirty="0" smtClean="0"/>
              <a:t> 10th 2016.</a:t>
            </a:r>
          </a:p>
          <a:p>
            <a:pPr algn="just"/>
            <a:r>
              <a:rPr lang="hr-HR" dirty="0" smtClean="0"/>
              <a:t>Project </a:t>
            </a:r>
            <a:r>
              <a:rPr lang="hr-HR" dirty="0" err="1" smtClean="0"/>
              <a:t>closed</a:t>
            </a:r>
            <a:r>
              <a:rPr lang="hr-HR" dirty="0" smtClean="0"/>
              <a:t> at </a:t>
            </a:r>
            <a:r>
              <a:rPr lang="hr-HR" dirty="0" err="1" smtClean="0"/>
              <a:t>October</a:t>
            </a:r>
            <a:r>
              <a:rPr lang="hr-HR" dirty="0" smtClean="0"/>
              <a:t> 19th 2016.</a:t>
            </a:r>
          </a:p>
          <a:p>
            <a:pPr algn="just"/>
            <a:r>
              <a:rPr lang="hr-HR" dirty="0" err="1" smtClean="0"/>
              <a:t>Holder</a:t>
            </a:r>
            <a:r>
              <a:rPr lang="hr-HR" dirty="0" smtClean="0"/>
              <a:t> </a:t>
            </a:r>
            <a:r>
              <a:rPr lang="hr-HR" dirty="0" err="1" smtClean="0"/>
              <a:t>and</a:t>
            </a:r>
            <a:r>
              <a:rPr lang="hr-HR" dirty="0" smtClean="0"/>
              <a:t> </a:t>
            </a:r>
            <a:r>
              <a:rPr lang="hr-HR" dirty="0" err="1" smtClean="0"/>
              <a:t>project</a:t>
            </a:r>
            <a:r>
              <a:rPr lang="hr-HR" dirty="0" smtClean="0"/>
              <a:t> </a:t>
            </a:r>
            <a:r>
              <a:rPr lang="hr-HR" dirty="0" err="1" smtClean="0"/>
              <a:t>coordinator</a:t>
            </a:r>
            <a:r>
              <a:rPr lang="hr-HR" dirty="0" smtClean="0"/>
              <a:t>: Youth </a:t>
            </a:r>
            <a:r>
              <a:rPr lang="hr-HR" dirty="0" err="1" smtClean="0"/>
              <a:t>association</a:t>
            </a:r>
            <a:r>
              <a:rPr lang="hr-HR" dirty="0" smtClean="0"/>
              <a:t> „Youth </a:t>
            </a:r>
            <a:r>
              <a:rPr lang="hr-HR" dirty="0" err="1" smtClean="0"/>
              <a:t>in</a:t>
            </a:r>
            <a:r>
              <a:rPr lang="hr-HR" dirty="0" smtClean="0"/>
              <a:t> </a:t>
            </a:r>
            <a:r>
              <a:rPr lang="hr-HR" dirty="0" err="1" smtClean="0"/>
              <a:t>the</a:t>
            </a:r>
            <a:r>
              <a:rPr lang="hr-HR" dirty="0" smtClean="0"/>
              <a:t> </a:t>
            </a:r>
            <a:r>
              <a:rPr lang="hr-HR" dirty="0" smtClean="0"/>
              <a:t>EU”- Croatia</a:t>
            </a:r>
          </a:p>
          <a:p>
            <a:pPr algn="just"/>
            <a:r>
              <a:rPr lang="hr-HR" dirty="0" smtClean="0"/>
              <a:t>Project </a:t>
            </a:r>
            <a:r>
              <a:rPr lang="hr-HR" dirty="0" err="1" smtClean="0"/>
              <a:t>partners</a:t>
            </a:r>
            <a:r>
              <a:rPr lang="hr-HR" dirty="0" smtClean="0"/>
              <a:t>:</a:t>
            </a:r>
          </a:p>
          <a:p>
            <a:pPr algn="just">
              <a:buFontTx/>
              <a:buChar char="-"/>
            </a:pPr>
            <a:r>
              <a:rPr lang="hr-HR" dirty="0" err="1" smtClean="0"/>
              <a:t>Organization</a:t>
            </a:r>
            <a:r>
              <a:rPr lang="hr-HR" dirty="0" smtClean="0"/>
              <a:t> „Young </a:t>
            </a:r>
            <a:r>
              <a:rPr lang="hr-HR" dirty="0" err="1" smtClean="0"/>
              <a:t>Citizens</a:t>
            </a:r>
            <a:r>
              <a:rPr lang="hr-HR" dirty="0" smtClean="0"/>
              <a:t> United”- </a:t>
            </a:r>
            <a:r>
              <a:rPr lang="hr-HR" dirty="0" err="1" smtClean="0"/>
              <a:t>Bulgaria</a:t>
            </a:r>
            <a:endParaRPr lang="hr-HR" dirty="0" smtClean="0"/>
          </a:p>
          <a:p>
            <a:pPr algn="just">
              <a:buFontTx/>
              <a:buChar char="-"/>
            </a:pPr>
            <a:r>
              <a:rPr lang="hr-HR" dirty="0" err="1" smtClean="0"/>
              <a:t>Organization</a:t>
            </a:r>
            <a:r>
              <a:rPr lang="hr-HR" dirty="0" smtClean="0"/>
              <a:t> „</a:t>
            </a:r>
            <a:r>
              <a:rPr lang="hr-HR" dirty="0" err="1" smtClean="0"/>
              <a:t>Europejskie</a:t>
            </a:r>
            <a:r>
              <a:rPr lang="hr-HR" dirty="0" smtClean="0"/>
              <a:t> </a:t>
            </a:r>
            <a:r>
              <a:rPr lang="hr-HR" dirty="0" err="1" smtClean="0"/>
              <a:t>Centrum</a:t>
            </a:r>
            <a:r>
              <a:rPr lang="hr-HR" dirty="0"/>
              <a:t> </a:t>
            </a:r>
            <a:r>
              <a:rPr lang="hr-HR" dirty="0" err="1" smtClean="0"/>
              <a:t>Inicjatiyw</a:t>
            </a:r>
            <a:r>
              <a:rPr lang="hr-HR" dirty="0"/>
              <a:t> </a:t>
            </a:r>
            <a:r>
              <a:rPr lang="hr-HR" dirty="0" err="1" smtClean="0"/>
              <a:t>Mlodziezowych</a:t>
            </a:r>
            <a:r>
              <a:rPr lang="hr-HR" dirty="0" smtClean="0"/>
              <a:t>”- </a:t>
            </a:r>
            <a:r>
              <a:rPr lang="hr-HR" dirty="0" err="1" smtClean="0"/>
              <a:t>Poland</a:t>
            </a:r>
            <a:r>
              <a:rPr lang="hr-HR" dirty="0" smtClean="0"/>
              <a:t> </a:t>
            </a:r>
          </a:p>
          <a:p>
            <a:pPr algn="just">
              <a:buFontTx/>
              <a:buChar char="-"/>
            </a:pPr>
            <a:r>
              <a:rPr lang="hr-HR" dirty="0" err="1" smtClean="0"/>
              <a:t>Organization</a:t>
            </a:r>
            <a:r>
              <a:rPr lang="hr-HR" dirty="0" smtClean="0"/>
              <a:t> „OTI </a:t>
            </a:r>
            <a:r>
              <a:rPr lang="hr-HR" dirty="0" err="1" smtClean="0"/>
              <a:t>Arad</a:t>
            </a:r>
            <a:r>
              <a:rPr lang="hr-HR" dirty="0" smtClean="0"/>
              <a:t>”- </a:t>
            </a:r>
            <a:r>
              <a:rPr lang="hr-HR" dirty="0" err="1" smtClean="0"/>
              <a:t>Romania</a:t>
            </a:r>
            <a:r>
              <a:rPr lang="hr-HR" dirty="0" smtClean="0"/>
              <a:t> </a:t>
            </a:r>
            <a:endParaRPr lang="hr-HR" dirty="0"/>
          </a:p>
        </p:txBody>
      </p:sp>
    </p:spTree>
    <p:extLst>
      <p:ext uri="{BB962C8B-B14F-4D97-AF65-F5344CB8AC3E}">
        <p14:creationId xmlns:p14="http://schemas.microsoft.com/office/powerpoint/2010/main" val="3144390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Benefits</a:t>
            </a:r>
            <a:r>
              <a:rPr lang="hr-HR" dirty="0" smtClean="0"/>
              <a:t> on </a:t>
            </a:r>
            <a:r>
              <a:rPr lang="hr-HR" dirty="0" err="1" smtClean="0"/>
              <a:t>the</a:t>
            </a:r>
            <a:r>
              <a:rPr lang="hr-HR" dirty="0" smtClean="0"/>
              <a:t> </a:t>
            </a:r>
            <a:r>
              <a:rPr lang="hr-HR" dirty="0" err="1" smtClean="0"/>
              <a:t>international</a:t>
            </a:r>
            <a:r>
              <a:rPr lang="hr-HR" dirty="0" smtClean="0"/>
              <a:t> </a:t>
            </a:r>
            <a:r>
              <a:rPr lang="hr-HR" dirty="0" err="1" smtClean="0"/>
              <a:t>level</a:t>
            </a:r>
            <a:endParaRPr lang="hr-HR" dirty="0"/>
          </a:p>
        </p:txBody>
      </p:sp>
      <p:sp>
        <p:nvSpPr>
          <p:cNvPr id="3" name="Rezervirano mjesto sadržaja 2"/>
          <p:cNvSpPr>
            <a:spLocks noGrp="1"/>
          </p:cNvSpPr>
          <p:nvPr>
            <p:ph idx="1"/>
          </p:nvPr>
        </p:nvSpPr>
        <p:spPr/>
        <p:txBody>
          <a:bodyPr/>
          <a:lstStyle/>
          <a:p>
            <a:pPr algn="just"/>
            <a:r>
              <a:rPr lang="en-US" dirty="0"/>
              <a:t>Increasing the number of volunteers internationally </a:t>
            </a:r>
            <a:r>
              <a:rPr lang="hr-HR" dirty="0" err="1" smtClean="0"/>
              <a:t>is</a:t>
            </a:r>
            <a:r>
              <a:rPr lang="hr-HR" dirty="0" smtClean="0"/>
              <a:t> </a:t>
            </a:r>
            <a:r>
              <a:rPr lang="en-US" dirty="0" smtClean="0"/>
              <a:t>one </a:t>
            </a:r>
            <a:r>
              <a:rPr lang="en-US" dirty="0"/>
              <a:t>of the essential factors in integration processes around the </a:t>
            </a:r>
            <a:r>
              <a:rPr lang="en-US" dirty="0" smtClean="0"/>
              <a:t>world.</a:t>
            </a:r>
            <a:endParaRPr lang="en-US" dirty="0"/>
          </a:p>
          <a:p>
            <a:pPr algn="just"/>
            <a:r>
              <a:rPr lang="en-US" dirty="0"/>
              <a:t>In view of geopolitical events on our </a:t>
            </a:r>
            <a:r>
              <a:rPr lang="en-US" dirty="0" smtClean="0"/>
              <a:t>planet</a:t>
            </a:r>
            <a:r>
              <a:rPr lang="hr-HR" smtClean="0"/>
              <a:t>,</a:t>
            </a:r>
            <a:r>
              <a:rPr lang="en-US" smtClean="0"/>
              <a:t> </a:t>
            </a:r>
            <a:r>
              <a:rPr lang="en-US" dirty="0" smtClean="0"/>
              <a:t>need</a:t>
            </a:r>
            <a:r>
              <a:rPr lang="hr-HR" dirty="0" smtClean="0"/>
              <a:t> </a:t>
            </a:r>
            <a:r>
              <a:rPr lang="hr-HR" dirty="0" err="1" smtClean="0"/>
              <a:t>of</a:t>
            </a:r>
            <a:r>
              <a:rPr lang="en-US" dirty="0" smtClean="0"/>
              <a:t> volunteer</a:t>
            </a:r>
            <a:r>
              <a:rPr lang="hr-HR" dirty="0" err="1" smtClean="0"/>
              <a:t>ism</a:t>
            </a:r>
            <a:r>
              <a:rPr lang="hr-HR" dirty="0" smtClean="0"/>
              <a:t> </a:t>
            </a:r>
            <a:r>
              <a:rPr lang="hr-HR" dirty="0" err="1" smtClean="0"/>
              <a:t>is</a:t>
            </a:r>
            <a:r>
              <a:rPr lang="en-US" dirty="0" smtClean="0"/>
              <a:t> </a:t>
            </a:r>
            <a:r>
              <a:rPr lang="en-US" dirty="0"/>
              <a:t>greater than </a:t>
            </a:r>
            <a:r>
              <a:rPr lang="en-US" dirty="0" smtClean="0"/>
              <a:t>ever</a:t>
            </a:r>
            <a:r>
              <a:rPr lang="hr-HR" dirty="0" smtClean="0"/>
              <a:t>, </a:t>
            </a:r>
            <a:r>
              <a:rPr lang="en-US" dirty="0" smtClean="0"/>
              <a:t>and </a:t>
            </a:r>
            <a:r>
              <a:rPr lang="en-US" dirty="0"/>
              <a:t>volunteering </a:t>
            </a:r>
            <a:r>
              <a:rPr lang="en-US" dirty="0" smtClean="0"/>
              <a:t>need</a:t>
            </a:r>
            <a:r>
              <a:rPr lang="hr-HR" dirty="0" smtClean="0"/>
              <a:t>s</a:t>
            </a:r>
            <a:r>
              <a:rPr lang="en-US" dirty="0" smtClean="0"/>
              <a:t> </a:t>
            </a:r>
            <a:r>
              <a:rPr lang="en-US" dirty="0"/>
              <a:t>more </a:t>
            </a:r>
            <a:r>
              <a:rPr lang="hr-HR" dirty="0" smtClean="0"/>
              <a:t>to </a:t>
            </a:r>
            <a:r>
              <a:rPr lang="en-US" dirty="0" smtClean="0"/>
              <a:t>promote </a:t>
            </a:r>
            <a:r>
              <a:rPr lang="hr-HR" dirty="0" err="1" smtClean="0"/>
              <a:t>itself</a:t>
            </a:r>
            <a:r>
              <a:rPr lang="hr-HR" dirty="0" smtClean="0"/>
              <a:t> </a:t>
            </a:r>
            <a:r>
              <a:rPr lang="en-US" dirty="0" smtClean="0"/>
              <a:t>at </a:t>
            </a:r>
            <a:r>
              <a:rPr lang="en-US" dirty="0"/>
              <a:t>the international </a:t>
            </a:r>
            <a:r>
              <a:rPr lang="en-US" dirty="0" smtClean="0"/>
              <a:t>level, </a:t>
            </a:r>
            <a:r>
              <a:rPr lang="hr-HR" dirty="0" err="1" smtClean="0"/>
              <a:t>and</a:t>
            </a:r>
            <a:r>
              <a:rPr lang="hr-HR" dirty="0" smtClean="0"/>
              <a:t> </a:t>
            </a:r>
            <a:r>
              <a:rPr lang="hr-HR" dirty="0" err="1" smtClean="0"/>
              <a:t>that</a:t>
            </a:r>
            <a:r>
              <a:rPr lang="hr-HR" dirty="0" smtClean="0"/>
              <a:t> </a:t>
            </a:r>
            <a:r>
              <a:rPr lang="hr-HR" dirty="0" err="1" smtClean="0"/>
              <a:t>is</a:t>
            </a:r>
            <a:r>
              <a:rPr lang="hr-HR" dirty="0" smtClean="0"/>
              <a:t> </a:t>
            </a:r>
            <a:r>
              <a:rPr lang="en-US" dirty="0" smtClean="0"/>
              <a:t>what </a:t>
            </a:r>
            <a:r>
              <a:rPr lang="en-US" dirty="0"/>
              <a:t>this project </a:t>
            </a:r>
            <a:r>
              <a:rPr lang="hr-HR" dirty="0" err="1" smtClean="0"/>
              <a:t>is</a:t>
            </a:r>
            <a:r>
              <a:rPr lang="hr-HR" dirty="0" smtClean="0"/>
              <a:t> </a:t>
            </a:r>
            <a:r>
              <a:rPr lang="hr-HR" dirty="0" err="1" smtClean="0"/>
              <a:t>about</a:t>
            </a:r>
            <a:r>
              <a:rPr lang="en-US" dirty="0" smtClean="0"/>
              <a:t>.</a:t>
            </a:r>
            <a:endParaRPr lang="hr-HR" dirty="0"/>
          </a:p>
        </p:txBody>
      </p:sp>
    </p:spTree>
    <p:extLst>
      <p:ext uri="{BB962C8B-B14F-4D97-AF65-F5344CB8AC3E}">
        <p14:creationId xmlns:p14="http://schemas.microsoft.com/office/powerpoint/2010/main" val="188245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Criteria</a:t>
            </a:r>
            <a:r>
              <a:rPr lang="hr-HR" dirty="0" smtClean="0"/>
              <a:t> </a:t>
            </a:r>
            <a:r>
              <a:rPr lang="hr-HR" dirty="0" err="1" smtClean="0"/>
              <a:t>of</a:t>
            </a:r>
            <a:r>
              <a:rPr lang="hr-HR" dirty="0" smtClean="0"/>
              <a:t> </a:t>
            </a:r>
            <a:r>
              <a:rPr lang="hr-HR" dirty="0" err="1" smtClean="0"/>
              <a:t>chooosing</a:t>
            </a:r>
            <a:r>
              <a:rPr lang="hr-HR" dirty="0" smtClean="0"/>
              <a:t> </a:t>
            </a:r>
            <a:r>
              <a:rPr lang="hr-HR" dirty="0" err="1" smtClean="0"/>
              <a:t>partnership</a:t>
            </a:r>
            <a:r>
              <a:rPr lang="hr-HR" dirty="0" smtClean="0"/>
              <a:t> </a:t>
            </a:r>
            <a:r>
              <a:rPr lang="hr-HR" dirty="0" err="1" smtClean="0"/>
              <a:t>organizations</a:t>
            </a:r>
            <a:endParaRPr lang="hr-HR" dirty="0"/>
          </a:p>
        </p:txBody>
      </p:sp>
      <p:sp>
        <p:nvSpPr>
          <p:cNvPr id="9" name="Rezervirano mjesto sadržaja 8"/>
          <p:cNvSpPr>
            <a:spLocks noGrp="1"/>
          </p:cNvSpPr>
          <p:nvPr>
            <p:ph idx="1"/>
          </p:nvPr>
        </p:nvSpPr>
        <p:spPr/>
        <p:txBody>
          <a:bodyPr/>
          <a:lstStyle/>
          <a:p>
            <a:r>
              <a:rPr lang="hr-HR" dirty="0" smtClean="0"/>
              <a:t>Partner </a:t>
            </a:r>
            <a:r>
              <a:rPr lang="hr-HR" dirty="0" err="1" smtClean="0"/>
              <a:t>organizations</a:t>
            </a:r>
            <a:r>
              <a:rPr lang="hr-HR" dirty="0" smtClean="0"/>
              <a:t> </a:t>
            </a:r>
            <a:r>
              <a:rPr lang="hr-HR" dirty="0" err="1" smtClean="0"/>
              <a:t>in</a:t>
            </a:r>
            <a:r>
              <a:rPr lang="hr-HR" dirty="0" smtClean="0"/>
              <a:t> </a:t>
            </a:r>
            <a:r>
              <a:rPr lang="hr-HR" dirty="0" err="1" smtClean="0"/>
              <a:t>this</a:t>
            </a:r>
            <a:r>
              <a:rPr lang="hr-HR" dirty="0" smtClean="0"/>
              <a:t> </a:t>
            </a:r>
            <a:r>
              <a:rPr lang="hr-HR" dirty="0" err="1" smtClean="0"/>
              <a:t>project</a:t>
            </a:r>
            <a:r>
              <a:rPr lang="hr-HR" dirty="0" smtClean="0"/>
              <a:t> </a:t>
            </a:r>
            <a:r>
              <a:rPr lang="hr-HR" dirty="0" err="1" smtClean="0"/>
              <a:t>mainly</a:t>
            </a:r>
            <a:r>
              <a:rPr lang="hr-HR" dirty="0" smtClean="0"/>
              <a:t> </a:t>
            </a:r>
            <a:r>
              <a:rPr lang="hr-HR" dirty="0" err="1" smtClean="0"/>
              <a:t>come</a:t>
            </a:r>
            <a:r>
              <a:rPr lang="hr-HR" dirty="0" smtClean="0"/>
              <a:t> </a:t>
            </a:r>
            <a:r>
              <a:rPr lang="hr-HR" dirty="0" err="1" smtClean="0"/>
              <a:t>from</a:t>
            </a:r>
            <a:r>
              <a:rPr lang="hr-HR" dirty="0" smtClean="0"/>
              <a:t> </a:t>
            </a:r>
            <a:r>
              <a:rPr lang="hr-HR" dirty="0" err="1" smtClean="0"/>
              <a:t>countries</a:t>
            </a:r>
            <a:r>
              <a:rPr lang="hr-HR" dirty="0" smtClean="0"/>
              <a:t> </a:t>
            </a:r>
            <a:r>
              <a:rPr lang="hr-HR" dirty="0" err="1" smtClean="0"/>
              <a:t>with</a:t>
            </a:r>
            <a:r>
              <a:rPr lang="hr-HR" dirty="0" smtClean="0"/>
              <a:t> </a:t>
            </a:r>
            <a:r>
              <a:rPr lang="hr-HR" dirty="0" err="1" smtClean="0"/>
              <a:t>low</a:t>
            </a:r>
            <a:r>
              <a:rPr lang="hr-HR" dirty="0" smtClean="0"/>
              <a:t> </a:t>
            </a:r>
            <a:r>
              <a:rPr lang="hr-HR" dirty="0" err="1" smtClean="0"/>
              <a:t>volunteerism</a:t>
            </a:r>
            <a:r>
              <a:rPr lang="hr-HR" dirty="0" smtClean="0"/>
              <a:t> </a:t>
            </a:r>
            <a:r>
              <a:rPr lang="hr-HR" dirty="0" err="1" smtClean="0"/>
              <a:t>activities</a:t>
            </a:r>
            <a:r>
              <a:rPr lang="hr-HR" dirty="0" smtClean="0"/>
              <a:t> </a:t>
            </a:r>
            <a:r>
              <a:rPr lang="hr-HR" dirty="0" err="1" smtClean="0"/>
              <a:t>of</a:t>
            </a:r>
            <a:r>
              <a:rPr lang="hr-HR" dirty="0" smtClean="0"/>
              <a:t> </a:t>
            </a:r>
            <a:r>
              <a:rPr lang="hr-HR" dirty="0" err="1" smtClean="0"/>
              <a:t>active</a:t>
            </a:r>
            <a:r>
              <a:rPr lang="hr-HR" dirty="0" smtClean="0"/>
              <a:t> </a:t>
            </a:r>
            <a:r>
              <a:rPr lang="hr-HR" dirty="0" err="1" smtClean="0"/>
              <a:t>population</a:t>
            </a:r>
            <a:r>
              <a:rPr lang="hr-HR" dirty="0" smtClean="0"/>
              <a:t>, </a:t>
            </a:r>
            <a:r>
              <a:rPr lang="hr-HR" dirty="0" err="1" smtClean="0"/>
              <a:t>with</a:t>
            </a:r>
            <a:r>
              <a:rPr lang="hr-HR" dirty="0" smtClean="0"/>
              <a:t> a </a:t>
            </a:r>
            <a:r>
              <a:rPr lang="hr-HR" dirty="0" err="1" smtClean="0"/>
              <a:t>special</a:t>
            </a:r>
            <a:r>
              <a:rPr lang="hr-HR" dirty="0" smtClean="0"/>
              <a:t> </a:t>
            </a:r>
            <a:r>
              <a:rPr lang="hr-HR" dirty="0" err="1" smtClean="0"/>
              <a:t>focus</a:t>
            </a:r>
            <a:r>
              <a:rPr lang="hr-HR" dirty="0" smtClean="0"/>
              <a:t> on </a:t>
            </a:r>
            <a:r>
              <a:rPr lang="hr-HR" dirty="0" err="1" smtClean="0"/>
              <a:t>active</a:t>
            </a:r>
            <a:r>
              <a:rPr lang="hr-HR" dirty="0" smtClean="0"/>
              <a:t> </a:t>
            </a:r>
            <a:r>
              <a:rPr lang="hr-HR" dirty="0" err="1" smtClean="0"/>
              <a:t>participation</a:t>
            </a:r>
            <a:r>
              <a:rPr lang="hr-HR" dirty="0" smtClean="0"/>
              <a:t> </a:t>
            </a:r>
            <a:r>
              <a:rPr lang="hr-HR" dirty="0" err="1" smtClean="0"/>
              <a:t>of</a:t>
            </a:r>
            <a:r>
              <a:rPr lang="hr-HR" dirty="0" smtClean="0"/>
              <a:t> </a:t>
            </a:r>
            <a:r>
              <a:rPr lang="hr-HR" dirty="0" err="1" smtClean="0"/>
              <a:t>young</a:t>
            </a:r>
            <a:r>
              <a:rPr lang="hr-HR" dirty="0" smtClean="0"/>
              <a:t> </a:t>
            </a:r>
            <a:r>
              <a:rPr lang="hr-HR" dirty="0" err="1" smtClean="0"/>
              <a:t>people</a:t>
            </a:r>
            <a:r>
              <a:rPr lang="hr-HR" dirty="0" smtClean="0"/>
              <a:t> (</a:t>
            </a:r>
            <a:r>
              <a:rPr lang="hr-HR" b="1" dirty="0" err="1" smtClean="0"/>
              <a:t>Poland</a:t>
            </a:r>
            <a:r>
              <a:rPr lang="hr-HR" b="1" dirty="0" smtClean="0"/>
              <a:t> 9%</a:t>
            </a:r>
            <a:r>
              <a:rPr lang="hr-HR" dirty="0" smtClean="0"/>
              <a:t>, </a:t>
            </a:r>
            <a:r>
              <a:rPr lang="hr-HR" b="1" dirty="0" err="1" smtClean="0"/>
              <a:t>Bulgaria</a:t>
            </a:r>
            <a:r>
              <a:rPr lang="hr-HR" b="1" dirty="0" smtClean="0"/>
              <a:t> 12%, </a:t>
            </a:r>
            <a:r>
              <a:rPr lang="hr-HR" b="1" dirty="0" err="1" smtClean="0"/>
              <a:t>Romania</a:t>
            </a:r>
            <a:r>
              <a:rPr lang="hr-HR" b="1" dirty="0" smtClean="0"/>
              <a:t> 14%)</a:t>
            </a:r>
          </a:p>
          <a:p>
            <a:r>
              <a:rPr lang="hr-HR" dirty="0" err="1" smtClean="0"/>
              <a:t>Attention</a:t>
            </a:r>
            <a:r>
              <a:rPr lang="hr-HR" dirty="0" smtClean="0"/>
              <a:t> </a:t>
            </a:r>
            <a:r>
              <a:rPr lang="hr-HR" dirty="0" err="1" smtClean="0"/>
              <a:t>was</a:t>
            </a:r>
            <a:r>
              <a:rPr lang="hr-HR" dirty="0" smtClean="0"/>
              <a:t> </a:t>
            </a:r>
            <a:r>
              <a:rPr lang="hr-HR" dirty="0" err="1" smtClean="0"/>
              <a:t>paid</a:t>
            </a:r>
            <a:r>
              <a:rPr lang="hr-HR" dirty="0" smtClean="0"/>
              <a:t> to </a:t>
            </a:r>
            <a:r>
              <a:rPr lang="hr-HR" dirty="0" err="1" smtClean="0"/>
              <a:t>the</a:t>
            </a:r>
            <a:r>
              <a:rPr lang="hr-HR" dirty="0" smtClean="0"/>
              <a:t> partner </a:t>
            </a:r>
            <a:r>
              <a:rPr lang="hr-HR" dirty="0" err="1" smtClean="0"/>
              <a:t>organization</a:t>
            </a:r>
            <a:r>
              <a:rPr lang="hr-HR" dirty="0" smtClean="0"/>
              <a:t> </a:t>
            </a:r>
            <a:r>
              <a:rPr lang="hr-HR" dirty="0" err="1" smtClean="0"/>
              <a:t>from</a:t>
            </a:r>
            <a:r>
              <a:rPr lang="hr-HR" dirty="0" smtClean="0"/>
              <a:t> </a:t>
            </a:r>
            <a:r>
              <a:rPr lang="hr-HR" dirty="0" err="1" smtClean="0"/>
              <a:t>smaller</a:t>
            </a:r>
            <a:r>
              <a:rPr lang="hr-HR" dirty="0" smtClean="0"/>
              <a:t> </a:t>
            </a:r>
            <a:r>
              <a:rPr lang="hr-HR" dirty="0" err="1" smtClean="0"/>
              <a:t>towns</a:t>
            </a:r>
            <a:r>
              <a:rPr lang="hr-HR" dirty="0" smtClean="0"/>
              <a:t> </a:t>
            </a:r>
            <a:r>
              <a:rPr lang="hr-HR" dirty="0" err="1" smtClean="0"/>
              <a:t>and</a:t>
            </a:r>
            <a:r>
              <a:rPr lang="hr-HR" dirty="0" smtClean="0"/>
              <a:t> </a:t>
            </a:r>
            <a:r>
              <a:rPr lang="hr-HR" dirty="0" err="1" smtClean="0"/>
              <a:t>villages</a:t>
            </a:r>
            <a:r>
              <a:rPr lang="hr-HR" dirty="0" smtClean="0"/>
              <a:t>, </a:t>
            </a:r>
            <a:r>
              <a:rPr lang="hr-HR" dirty="0" err="1" smtClean="0"/>
              <a:t>because</a:t>
            </a:r>
            <a:r>
              <a:rPr lang="hr-HR" dirty="0" smtClean="0"/>
              <a:t> </a:t>
            </a:r>
            <a:r>
              <a:rPr lang="hr-HR" dirty="0" err="1" smtClean="0"/>
              <a:t>of</a:t>
            </a:r>
            <a:r>
              <a:rPr lang="hr-HR" dirty="0" smtClean="0"/>
              <a:t> </a:t>
            </a:r>
            <a:r>
              <a:rPr lang="hr-HR" dirty="0" err="1" smtClean="0"/>
              <a:t>geografical</a:t>
            </a:r>
            <a:r>
              <a:rPr lang="hr-HR" dirty="0" smtClean="0"/>
              <a:t> </a:t>
            </a:r>
            <a:r>
              <a:rPr lang="hr-HR" dirty="0" err="1" smtClean="0"/>
              <a:t>barriers</a:t>
            </a:r>
            <a:r>
              <a:rPr lang="hr-HR" dirty="0" smtClean="0"/>
              <a:t>, </a:t>
            </a:r>
            <a:r>
              <a:rPr lang="hr-HR" dirty="0" err="1" smtClean="0"/>
              <a:t>they</a:t>
            </a:r>
            <a:r>
              <a:rPr lang="hr-HR" dirty="0" smtClean="0"/>
              <a:t> do </a:t>
            </a:r>
            <a:r>
              <a:rPr lang="hr-HR" dirty="0" err="1" smtClean="0"/>
              <a:t>not</a:t>
            </a:r>
            <a:r>
              <a:rPr lang="hr-HR" dirty="0" smtClean="0"/>
              <a:t> </a:t>
            </a:r>
            <a:r>
              <a:rPr lang="hr-HR" dirty="0" err="1" smtClean="0"/>
              <a:t>have</a:t>
            </a:r>
            <a:r>
              <a:rPr lang="hr-HR" dirty="0" smtClean="0"/>
              <a:t> </a:t>
            </a:r>
            <a:r>
              <a:rPr lang="hr-HR" dirty="0" err="1" smtClean="0"/>
              <a:t>equal</a:t>
            </a:r>
            <a:r>
              <a:rPr lang="hr-HR" dirty="0" smtClean="0"/>
              <a:t> </a:t>
            </a:r>
            <a:r>
              <a:rPr lang="hr-HR" dirty="0" err="1" smtClean="0"/>
              <a:t>opportunities</a:t>
            </a:r>
            <a:r>
              <a:rPr lang="hr-HR" dirty="0" smtClean="0"/>
              <a:t> for </a:t>
            </a:r>
            <a:r>
              <a:rPr lang="hr-HR" dirty="0" err="1" smtClean="0"/>
              <a:t>participation</a:t>
            </a:r>
            <a:r>
              <a:rPr lang="hr-HR" dirty="0" smtClean="0"/>
              <a:t> </a:t>
            </a:r>
            <a:r>
              <a:rPr lang="hr-HR" dirty="0" err="1" smtClean="0"/>
              <a:t>in</a:t>
            </a:r>
            <a:r>
              <a:rPr lang="hr-HR" dirty="0" smtClean="0"/>
              <a:t> </a:t>
            </a:r>
            <a:r>
              <a:rPr lang="hr-HR" dirty="0" err="1" smtClean="0"/>
              <a:t>training</a:t>
            </a:r>
            <a:r>
              <a:rPr lang="hr-HR" dirty="0" smtClean="0"/>
              <a:t> </a:t>
            </a:r>
            <a:r>
              <a:rPr lang="hr-HR" dirty="0" err="1" smtClean="0"/>
              <a:t>and</a:t>
            </a:r>
            <a:r>
              <a:rPr lang="hr-HR" dirty="0" smtClean="0"/>
              <a:t> </a:t>
            </a:r>
            <a:r>
              <a:rPr lang="hr-HR" dirty="0" err="1" smtClean="0"/>
              <a:t>also</a:t>
            </a:r>
            <a:r>
              <a:rPr lang="hr-HR" dirty="0" smtClean="0"/>
              <a:t> </a:t>
            </a:r>
            <a:r>
              <a:rPr lang="hr-HR" dirty="0" err="1" smtClean="0"/>
              <a:t>in</a:t>
            </a:r>
            <a:r>
              <a:rPr lang="hr-HR" dirty="0" smtClean="0"/>
              <a:t> </a:t>
            </a:r>
            <a:r>
              <a:rPr lang="hr-HR" dirty="0" err="1" smtClean="0"/>
              <a:t>involving</a:t>
            </a:r>
            <a:r>
              <a:rPr lang="hr-HR" dirty="0" smtClean="0"/>
              <a:t> </a:t>
            </a:r>
            <a:r>
              <a:rPr lang="hr-HR" dirty="0" err="1" smtClean="0"/>
              <a:t>with</a:t>
            </a:r>
            <a:r>
              <a:rPr lang="hr-HR" dirty="0" smtClean="0"/>
              <a:t> </a:t>
            </a:r>
            <a:r>
              <a:rPr lang="hr-HR" dirty="0" err="1" smtClean="0"/>
              <a:t>organizations</a:t>
            </a:r>
            <a:r>
              <a:rPr lang="hr-HR" dirty="0" smtClean="0"/>
              <a:t> </a:t>
            </a:r>
            <a:r>
              <a:rPr lang="hr-HR" dirty="0" err="1" smtClean="0"/>
              <a:t>from</a:t>
            </a:r>
            <a:r>
              <a:rPr lang="hr-HR" dirty="0" smtClean="0"/>
              <a:t> </a:t>
            </a:r>
            <a:r>
              <a:rPr lang="hr-HR" dirty="0" err="1" smtClean="0"/>
              <a:t>larger</a:t>
            </a:r>
            <a:r>
              <a:rPr lang="hr-HR" dirty="0" smtClean="0"/>
              <a:t> urban </a:t>
            </a:r>
            <a:r>
              <a:rPr lang="hr-HR" dirty="0" err="1" smtClean="0"/>
              <a:t>centres</a:t>
            </a:r>
            <a:r>
              <a:rPr lang="hr-HR" dirty="0" smtClean="0"/>
              <a:t> </a:t>
            </a:r>
            <a:endParaRPr lang="en-US" dirty="0"/>
          </a:p>
        </p:txBody>
      </p:sp>
    </p:spTree>
    <p:extLst>
      <p:ext uri="{BB962C8B-B14F-4D97-AF65-F5344CB8AC3E}">
        <p14:creationId xmlns:p14="http://schemas.microsoft.com/office/powerpoint/2010/main" val="792948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Participants</a:t>
            </a:r>
            <a:r>
              <a:rPr lang="hr-HR" dirty="0" smtClean="0"/>
              <a:t> </a:t>
            </a:r>
            <a:r>
              <a:rPr lang="hr-HR" dirty="0" err="1" smtClean="0"/>
              <a:t>accomodation</a:t>
            </a:r>
            <a:endParaRPr lang="hr-HR" dirty="0"/>
          </a:p>
        </p:txBody>
      </p:sp>
      <p:sp>
        <p:nvSpPr>
          <p:cNvPr id="3" name="Rezervirano mjesto sadržaja 2"/>
          <p:cNvSpPr>
            <a:spLocks noGrp="1"/>
          </p:cNvSpPr>
          <p:nvPr>
            <p:ph idx="1"/>
          </p:nvPr>
        </p:nvSpPr>
        <p:spPr>
          <a:xfrm>
            <a:off x="677334" y="1811383"/>
            <a:ext cx="8596668" cy="4229979"/>
          </a:xfrm>
        </p:spPr>
        <p:txBody>
          <a:bodyPr/>
          <a:lstStyle/>
          <a:p>
            <a:pPr algn="just"/>
            <a:r>
              <a:rPr lang="hr-HR" dirty="0" smtClean="0"/>
              <a:t>All </a:t>
            </a:r>
            <a:r>
              <a:rPr lang="hr-HR" dirty="0" err="1" smtClean="0"/>
              <a:t>participants</a:t>
            </a:r>
            <a:r>
              <a:rPr lang="hr-HR" dirty="0" smtClean="0"/>
              <a:t> </a:t>
            </a:r>
            <a:r>
              <a:rPr lang="hr-HR" dirty="0" err="1" smtClean="0"/>
              <a:t>of</a:t>
            </a:r>
            <a:r>
              <a:rPr lang="hr-HR" dirty="0" smtClean="0"/>
              <a:t> </a:t>
            </a:r>
            <a:r>
              <a:rPr lang="hr-HR" dirty="0" err="1" smtClean="0"/>
              <a:t>the</a:t>
            </a:r>
            <a:r>
              <a:rPr lang="hr-HR" dirty="0" smtClean="0"/>
              <a:t> ERASMUS+ </a:t>
            </a:r>
            <a:r>
              <a:rPr lang="hr-HR" dirty="0" err="1" smtClean="0"/>
              <a:t>project</a:t>
            </a:r>
            <a:r>
              <a:rPr lang="hr-HR" dirty="0" smtClean="0"/>
              <a:t> KA1- </a:t>
            </a:r>
            <a:r>
              <a:rPr lang="hr-HR" dirty="0" err="1" smtClean="0"/>
              <a:t>Volunteerism</a:t>
            </a:r>
            <a:r>
              <a:rPr lang="hr-HR" dirty="0" smtClean="0"/>
              <a:t> </a:t>
            </a:r>
            <a:r>
              <a:rPr lang="hr-HR" dirty="0" err="1" smtClean="0"/>
              <a:t>brings</a:t>
            </a:r>
            <a:r>
              <a:rPr lang="hr-HR" dirty="0" smtClean="0"/>
              <a:t> </a:t>
            </a:r>
            <a:r>
              <a:rPr lang="hr-HR" dirty="0" err="1" smtClean="0"/>
              <a:t>us</a:t>
            </a:r>
            <a:r>
              <a:rPr lang="hr-HR" dirty="0" smtClean="0"/>
              <a:t> </a:t>
            </a:r>
            <a:r>
              <a:rPr lang="hr-HR" dirty="0" err="1" smtClean="0"/>
              <a:t>together</a:t>
            </a:r>
            <a:r>
              <a:rPr lang="hr-HR" dirty="0" smtClean="0"/>
              <a:t>, </a:t>
            </a:r>
            <a:r>
              <a:rPr lang="hr-HR" dirty="0" err="1" smtClean="0"/>
              <a:t>which</a:t>
            </a:r>
            <a:r>
              <a:rPr lang="hr-HR" dirty="0" smtClean="0"/>
              <a:t> </a:t>
            </a:r>
            <a:r>
              <a:rPr lang="hr-HR" dirty="0" err="1" smtClean="0"/>
              <a:t>comes</a:t>
            </a:r>
            <a:r>
              <a:rPr lang="hr-HR" dirty="0" smtClean="0"/>
              <a:t> </a:t>
            </a:r>
            <a:r>
              <a:rPr lang="hr-HR" dirty="0" err="1" smtClean="0"/>
              <a:t>from</a:t>
            </a:r>
            <a:r>
              <a:rPr lang="hr-HR" dirty="0" smtClean="0"/>
              <a:t> partner </a:t>
            </a:r>
            <a:r>
              <a:rPr lang="hr-HR" dirty="0" err="1" smtClean="0"/>
              <a:t>organizations</a:t>
            </a:r>
            <a:r>
              <a:rPr lang="hr-HR" dirty="0" smtClean="0"/>
              <a:t>, </a:t>
            </a:r>
            <a:r>
              <a:rPr lang="hr-HR" dirty="0" err="1" smtClean="0"/>
              <a:t>will</a:t>
            </a:r>
            <a:r>
              <a:rPr lang="hr-HR" dirty="0" smtClean="0"/>
              <a:t> </a:t>
            </a:r>
            <a:r>
              <a:rPr lang="hr-HR" dirty="0" err="1" smtClean="0"/>
              <a:t>be</a:t>
            </a:r>
            <a:r>
              <a:rPr lang="hr-HR" dirty="0" smtClean="0"/>
              <a:t> </a:t>
            </a:r>
            <a:r>
              <a:rPr lang="hr-HR" dirty="0" err="1" smtClean="0"/>
              <a:t>accomodated</a:t>
            </a:r>
            <a:r>
              <a:rPr lang="hr-HR" dirty="0" smtClean="0"/>
              <a:t> </a:t>
            </a:r>
            <a:r>
              <a:rPr lang="hr-HR" dirty="0" err="1" smtClean="0"/>
              <a:t>in</a:t>
            </a:r>
            <a:r>
              <a:rPr lang="hr-HR" dirty="0" smtClean="0"/>
              <a:t> Mare hostel </a:t>
            </a:r>
            <a:r>
              <a:rPr lang="hr-HR" dirty="0" err="1" smtClean="0"/>
              <a:t>in</a:t>
            </a:r>
            <a:r>
              <a:rPr lang="hr-HR" dirty="0" smtClean="0"/>
              <a:t> Šibeniku. Hostel </a:t>
            </a:r>
            <a:r>
              <a:rPr lang="hr-HR" dirty="0" err="1" smtClean="0"/>
              <a:t>is</a:t>
            </a:r>
            <a:r>
              <a:rPr lang="hr-HR" dirty="0" smtClean="0"/>
              <a:t> </a:t>
            </a:r>
            <a:r>
              <a:rPr lang="hr-HR" dirty="0" err="1" smtClean="0"/>
              <a:t>located</a:t>
            </a:r>
            <a:r>
              <a:rPr lang="hr-HR" dirty="0" smtClean="0"/>
              <a:t> </a:t>
            </a:r>
            <a:r>
              <a:rPr lang="hr-HR" dirty="0" err="1" smtClean="0"/>
              <a:t>in</a:t>
            </a:r>
            <a:r>
              <a:rPr lang="hr-HR" dirty="0" smtClean="0"/>
              <a:t> </a:t>
            </a:r>
            <a:r>
              <a:rPr lang="hr-HR" dirty="0" err="1" smtClean="0"/>
              <a:t>town</a:t>
            </a:r>
            <a:r>
              <a:rPr lang="hr-HR" dirty="0" smtClean="0"/>
              <a:t> </a:t>
            </a:r>
            <a:r>
              <a:rPr lang="hr-HR" dirty="0" err="1" smtClean="0"/>
              <a:t>center</a:t>
            </a:r>
            <a:r>
              <a:rPr lang="hr-HR" dirty="0" smtClean="0"/>
              <a:t>.</a:t>
            </a:r>
          </a:p>
          <a:p>
            <a:endParaRPr lang="hr-HR" dirty="0"/>
          </a:p>
          <a:p>
            <a:endParaRPr lang="hr-HR" dirty="0" smtClean="0"/>
          </a:p>
          <a:p>
            <a:endParaRPr lang="hr-HR" dirty="0"/>
          </a:p>
        </p:txBody>
      </p:sp>
      <p:sp>
        <p:nvSpPr>
          <p:cNvPr id="4" name="Pravokutnik 3"/>
          <p:cNvSpPr/>
          <p:nvPr/>
        </p:nvSpPr>
        <p:spPr>
          <a:xfrm>
            <a:off x="1005371" y="3148540"/>
            <a:ext cx="2831224" cy="369332"/>
          </a:xfrm>
          <a:prstGeom prst="rect">
            <a:avLst/>
          </a:prstGeom>
        </p:spPr>
        <p:txBody>
          <a:bodyPr wrap="none">
            <a:spAutoFit/>
          </a:bodyPr>
          <a:lstStyle/>
          <a:p>
            <a:r>
              <a:rPr lang="hr-HR" dirty="0"/>
              <a:t>http://hostel-mare.com/</a:t>
            </a: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370" y="3805500"/>
            <a:ext cx="2957029" cy="1935897"/>
          </a:xfrm>
          <a:prstGeom prst="rect">
            <a:avLst/>
          </a:prstGeom>
        </p:spPr>
      </p:pic>
      <p:pic>
        <p:nvPicPr>
          <p:cNvPr id="6" name="Slik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691" y="3805500"/>
            <a:ext cx="2796657" cy="1996948"/>
          </a:xfrm>
          <a:prstGeom prst="rect">
            <a:avLst/>
          </a:prstGeom>
        </p:spPr>
      </p:pic>
    </p:spTree>
    <p:extLst>
      <p:ext uri="{BB962C8B-B14F-4D97-AF65-F5344CB8AC3E}">
        <p14:creationId xmlns:p14="http://schemas.microsoft.com/office/powerpoint/2010/main" val="322725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Problem </a:t>
            </a:r>
            <a:r>
              <a:rPr lang="hr-HR" dirty="0" err="1" smtClean="0"/>
              <a:t>identification</a:t>
            </a:r>
            <a:r>
              <a:rPr lang="hr-HR" dirty="0" smtClean="0"/>
              <a:t>:</a:t>
            </a:r>
            <a:br>
              <a:rPr lang="hr-HR" dirty="0" smtClean="0"/>
            </a:br>
            <a:endParaRPr lang="hr-HR" dirty="0"/>
          </a:p>
        </p:txBody>
      </p:sp>
      <p:sp>
        <p:nvSpPr>
          <p:cNvPr id="3" name="Rezervirano mjesto sadržaja 2"/>
          <p:cNvSpPr>
            <a:spLocks noGrp="1"/>
          </p:cNvSpPr>
          <p:nvPr>
            <p:ph idx="1"/>
          </p:nvPr>
        </p:nvSpPr>
        <p:spPr/>
        <p:txBody>
          <a:bodyPr/>
          <a:lstStyle/>
          <a:p>
            <a:pPr algn="just"/>
            <a:r>
              <a:rPr lang="en-US" dirty="0"/>
              <a:t>We have stated several sources of problems and </a:t>
            </a:r>
            <a:r>
              <a:rPr lang="en-US" dirty="0" smtClean="0"/>
              <a:t>misunderstandings</a:t>
            </a:r>
            <a:r>
              <a:rPr lang="hr-HR" dirty="0" smtClean="0"/>
              <a:t> </a:t>
            </a:r>
            <a:r>
              <a:rPr lang="hr-HR" dirty="0" err="1" smtClean="0"/>
              <a:t>of</a:t>
            </a:r>
            <a:r>
              <a:rPr lang="hr-HR" dirty="0" smtClean="0"/>
              <a:t> </a:t>
            </a:r>
            <a:r>
              <a:rPr lang="en-US" dirty="0" smtClean="0"/>
              <a:t>importance </a:t>
            </a:r>
            <a:r>
              <a:rPr lang="hr-HR" dirty="0" err="1" smtClean="0"/>
              <a:t>in</a:t>
            </a:r>
            <a:r>
              <a:rPr lang="hr-HR" dirty="0" smtClean="0"/>
              <a:t> </a:t>
            </a:r>
            <a:r>
              <a:rPr lang="en-US" dirty="0" smtClean="0"/>
              <a:t>volunteerism </a:t>
            </a:r>
            <a:r>
              <a:rPr lang="en-US" dirty="0"/>
              <a:t>as a positive social </a:t>
            </a:r>
            <a:r>
              <a:rPr lang="en-US" dirty="0" smtClean="0"/>
              <a:t>value:</a:t>
            </a:r>
            <a:endParaRPr lang="hr-HR" dirty="0" smtClean="0"/>
          </a:p>
          <a:p>
            <a:pPr lvl="1" algn="just">
              <a:buFont typeface="Courier New" panose="02070309020205020404" pitchFamily="49" charset="0"/>
              <a:buChar char="o"/>
            </a:pPr>
            <a:r>
              <a:rPr lang="hr-HR" dirty="0" err="1" smtClean="0"/>
              <a:t>Prejudices</a:t>
            </a:r>
            <a:endParaRPr lang="hr-HR" dirty="0" smtClean="0"/>
          </a:p>
          <a:p>
            <a:pPr lvl="1" algn="just">
              <a:buFont typeface="Courier New" panose="02070309020205020404" pitchFamily="49" charset="0"/>
              <a:buChar char="o"/>
            </a:pPr>
            <a:r>
              <a:rPr lang="hr-HR" dirty="0" err="1" smtClean="0"/>
              <a:t>Lack</a:t>
            </a:r>
            <a:r>
              <a:rPr lang="hr-HR" dirty="0" smtClean="0"/>
              <a:t> </a:t>
            </a:r>
            <a:r>
              <a:rPr lang="hr-HR" dirty="0" err="1" smtClean="0"/>
              <a:t>of</a:t>
            </a:r>
            <a:r>
              <a:rPr lang="hr-HR" dirty="0" smtClean="0"/>
              <a:t> </a:t>
            </a:r>
            <a:r>
              <a:rPr lang="hr-HR" dirty="0" err="1" smtClean="0"/>
              <a:t>adequate</a:t>
            </a:r>
            <a:r>
              <a:rPr lang="hr-HR" dirty="0" smtClean="0"/>
              <a:t> </a:t>
            </a:r>
            <a:r>
              <a:rPr lang="hr-HR" dirty="0" err="1" smtClean="0"/>
              <a:t>recognition</a:t>
            </a:r>
            <a:r>
              <a:rPr lang="hr-HR" dirty="0" smtClean="0"/>
              <a:t> for </a:t>
            </a:r>
            <a:r>
              <a:rPr lang="hr-HR" dirty="0" err="1" smtClean="0"/>
              <a:t>volunteer</a:t>
            </a:r>
            <a:r>
              <a:rPr lang="hr-HR" dirty="0" smtClean="0"/>
              <a:t> </a:t>
            </a:r>
            <a:r>
              <a:rPr lang="hr-HR" dirty="0" err="1" smtClean="0"/>
              <a:t>work</a:t>
            </a:r>
            <a:r>
              <a:rPr lang="hr-HR" dirty="0" smtClean="0"/>
              <a:t> </a:t>
            </a:r>
            <a:r>
              <a:rPr lang="hr-HR" dirty="0" err="1" smtClean="0"/>
              <a:t>performed</a:t>
            </a:r>
            <a:endParaRPr lang="hr-HR" dirty="0" smtClean="0"/>
          </a:p>
          <a:p>
            <a:pPr lvl="1" algn="just">
              <a:buFont typeface="Courier New" panose="02070309020205020404" pitchFamily="49" charset="0"/>
              <a:buChar char="o"/>
            </a:pPr>
            <a:r>
              <a:rPr lang="hr-HR" dirty="0" err="1" smtClean="0"/>
              <a:t>Ignorance</a:t>
            </a:r>
            <a:r>
              <a:rPr lang="hr-HR" dirty="0" smtClean="0"/>
              <a:t> </a:t>
            </a:r>
            <a:r>
              <a:rPr lang="hr-HR" dirty="0" err="1" smtClean="0"/>
              <a:t>of</a:t>
            </a:r>
            <a:r>
              <a:rPr lang="hr-HR" dirty="0" smtClean="0"/>
              <a:t> </a:t>
            </a:r>
            <a:r>
              <a:rPr lang="hr-HR" dirty="0" err="1" smtClean="0"/>
              <a:t>volunteering</a:t>
            </a:r>
            <a:r>
              <a:rPr lang="hr-HR" dirty="0" smtClean="0"/>
              <a:t> </a:t>
            </a:r>
            <a:r>
              <a:rPr lang="hr-HR" dirty="0" err="1" smtClean="0"/>
              <a:t>in</a:t>
            </a:r>
            <a:r>
              <a:rPr lang="hr-HR" dirty="0" smtClean="0"/>
              <a:t> </a:t>
            </a:r>
            <a:r>
              <a:rPr lang="hr-HR" dirty="0" err="1" smtClean="0"/>
              <a:t>mainstream</a:t>
            </a:r>
            <a:r>
              <a:rPr lang="hr-HR" dirty="0" smtClean="0"/>
              <a:t> </a:t>
            </a:r>
            <a:r>
              <a:rPr lang="hr-HR" dirty="0" err="1" smtClean="0"/>
              <a:t>media</a:t>
            </a:r>
            <a:endParaRPr lang="hr-HR" dirty="0" smtClean="0"/>
          </a:p>
          <a:p>
            <a:pPr lvl="1" algn="just">
              <a:buFont typeface="Courier New" panose="02070309020205020404" pitchFamily="49" charset="0"/>
              <a:buChar char="o"/>
            </a:pPr>
            <a:r>
              <a:rPr lang="hr-HR" dirty="0" err="1" smtClean="0"/>
              <a:t>Insufficient</a:t>
            </a:r>
            <a:r>
              <a:rPr lang="hr-HR" dirty="0" smtClean="0"/>
              <a:t> </a:t>
            </a:r>
            <a:r>
              <a:rPr lang="hr-HR" dirty="0" err="1" smtClean="0"/>
              <a:t>awareness</a:t>
            </a:r>
            <a:r>
              <a:rPr lang="hr-HR" dirty="0" smtClean="0"/>
              <a:t> </a:t>
            </a:r>
            <a:r>
              <a:rPr lang="hr-HR" dirty="0" err="1" smtClean="0"/>
              <a:t>of</a:t>
            </a:r>
            <a:r>
              <a:rPr lang="hr-HR" dirty="0" smtClean="0"/>
              <a:t> </a:t>
            </a:r>
            <a:r>
              <a:rPr lang="hr-HR" dirty="0" err="1" smtClean="0"/>
              <a:t>the</a:t>
            </a:r>
            <a:r>
              <a:rPr lang="hr-HR" dirty="0" smtClean="0"/>
              <a:t> </a:t>
            </a:r>
            <a:r>
              <a:rPr lang="hr-HR" dirty="0" err="1" smtClean="0"/>
              <a:t>importance</a:t>
            </a:r>
            <a:r>
              <a:rPr lang="hr-HR" dirty="0" smtClean="0"/>
              <a:t> </a:t>
            </a:r>
            <a:r>
              <a:rPr lang="hr-HR" dirty="0" err="1" smtClean="0"/>
              <a:t>volunteerism</a:t>
            </a:r>
            <a:r>
              <a:rPr lang="hr-HR" dirty="0" smtClean="0"/>
              <a:t> </a:t>
            </a:r>
            <a:r>
              <a:rPr lang="hr-HR" dirty="0" err="1" smtClean="0"/>
              <a:t>through</a:t>
            </a:r>
            <a:r>
              <a:rPr lang="hr-HR" dirty="0" smtClean="0"/>
              <a:t> </a:t>
            </a:r>
            <a:r>
              <a:rPr lang="hr-HR" dirty="0" err="1" smtClean="0"/>
              <a:t>educational</a:t>
            </a:r>
            <a:r>
              <a:rPr lang="hr-HR" dirty="0" smtClean="0"/>
              <a:t> </a:t>
            </a:r>
            <a:r>
              <a:rPr lang="hr-HR" dirty="0" err="1" smtClean="0"/>
              <a:t>institutions</a:t>
            </a:r>
            <a:endParaRPr lang="hr-HR" dirty="0" smtClean="0"/>
          </a:p>
          <a:p>
            <a:pPr marL="0" indent="0" algn="just">
              <a:buNone/>
            </a:pPr>
            <a:r>
              <a:rPr lang="hr-HR" dirty="0"/>
              <a:t>	</a:t>
            </a:r>
            <a:endParaRPr lang="hr-HR" dirty="0" smtClean="0"/>
          </a:p>
          <a:p>
            <a:pPr algn="just"/>
            <a:endParaRPr lang="hr-HR" dirty="0"/>
          </a:p>
        </p:txBody>
      </p:sp>
    </p:spTree>
    <p:extLst>
      <p:ext uri="{BB962C8B-B14F-4D97-AF65-F5344CB8AC3E}">
        <p14:creationId xmlns:p14="http://schemas.microsoft.com/office/powerpoint/2010/main" val="192186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err="1" smtClean="0"/>
              <a:t>The</a:t>
            </a:r>
            <a:r>
              <a:rPr lang="hr-HR" dirty="0" smtClean="0"/>
              <a:t> </a:t>
            </a:r>
            <a:r>
              <a:rPr lang="hr-HR" dirty="0" err="1" smtClean="0"/>
              <a:t>consequences</a:t>
            </a:r>
            <a:r>
              <a:rPr lang="hr-HR" dirty="0" smtClean="0"/>
              <a:t> </a:t>
            </a:r>
            <a:r>
              <a:rPr lang="hr-HR" dirty="0" err="1" smtClean="0"/>
              <a:t>of</a:t>
            </a:r>
            <a:r>
              <a:rPr lang="hr-HR" dirty="0" smtClean="0"/>
              <a:t> </a:t>
            </a:r>
            <a:r>
              <a:rPr lang="hr-HR" dirty="0" err="1" smtClean="0"/>
              <a:t>under</a:t>
            </a:r>
            <a:r>
              <a:rPr lang="hr-HR" dirty="0" smtClean="0"/>
              <a:t> </a:t>
            </a:r>
            <a:r>
              <a:rPr lang="hr-HR" dirty="0" err="1" smtClean="0"/>
              <a:t>developed</a:t>
            </a:r>
            <a:r>
              <a:rPr lang="hr-HR" dirty="0" smtClean="0"/>
              <a:t> </a:t>
            </a:r>
            <a:r>
              <a:rPr lang="hr-HR" dirty="0" err="1" smtClean="0"/>
              <a:t>sectors</a:t>
            </a:r>
            <a:r>
              <a:rPr lang="hr-HR" dirty="0" smtClean="0"/>
              <a:t> </a:t>
            </a:r>
            <a:r>
              <a:rPr lang="hr-HR" dirty="0" err="1" smtClean="0"/>
              <a:t>of</a:t>
            </a:r>
            <a:r>
              <a:rPr lang="hr-HR" dirty="0" smtClean="0"/>
              <a:t> </a:t>
            </a:r>
            <a:r>
              <a:rPr lang="hr-HR" dirty="0" err="1" smtClean="0"/>
              <a:t>volunteering</a:t>
            </a:r>
            <a:endParaRPr lang="hr-HR" dirty="0"/>
          </a:p>
        </p:txBody>
      </p:sp>
      <p:sp>
        <p:nvSpPr>
          <p:cNvPr id="3" name="Rezervirano mjesto sadržaja 2"/>
          <p:cNvSpPr>
            <a:spLocks noGrp="1"/>
          </p:cNvSpPr>
          <p:nvPr>
            <p:ph idx="1"/>
          </p:nvPr>
        </p:nvSpPr>
        <p:spPr>
          <a:xfrm>
            <a:off x="645573" y="2691812"/>
            <a:ext cx="8596668" cy="3880773"/>
          </a:xfrm>
        </p:spPr>
        <p:txBody>
          <a:bodyPr/>
          <a:lstStyle/>
          <a:p>
            <a:pPr algn="just"/>
            <a:r>
              <a:rPr lang="hr-HR" dirty="0" err="1" smtClean="0"/>
              <a:t>Lack</a:t>
            </a:r>
            <a:r>
              <a:rPr lang="hr-HR" dirty="0" smtClean="0"/>
              <a:t> </a:t>
            </a:r>
            <a:r>
              <a:rPr lang="hr-HR" dirty="0" err="1" smtClean="0"/>
              <a:t>of</a:t>
            </a:r>
            <a:r>
              <a:rPr lang="hr-HR" dirty="0" smtClean="0"/>
              <a:t> </a:t>
            </a:r>
            <a:r>
              <a:rPr lang="hr-HR" dirty="0" err="1" smtClean="0"/>
              <a:t>active</a:t>
            </a:r>
            <a:r>
              <a:rPr lang="hr-HR" dirty="0" smtClean="0"/>
              <a:t> </a:t>
            </a:r>
            <a:r>
              <a:rPr lang="hr-HR" dirty="0" err="1" smtClean="0"/>
              <a:t>volunteers</a:t>
            </a:r>
            <a:endParaRPr lang="hr-HR" dirty="0" smtClean="0"/>
          </a:p>
          <a:p>
            <a:r>
              <a:rPr lang="hr-HR" dirty="0" smtClean="0"/>
              <a:t>Young </a:t>
            </a:r>
            <a:r>
              <a:rPr lang="hr-HR" dirty="0" err="1" smtClean="0"/>
              <a:t>people</a:t>
            </a:r>
            <a:r>
              <a:rPr lang="hr-HR" dirty="0" smtClean="0"/>
              <a:t> are </a:t>
            </a:r>
            <a:r>
              <a:rPr lang="hr-HR" dirty="0" err="1" smtClean="0"/>
              <a:t>insufficiently</a:t>
            </a:r>
            <a:r>
              <a:rPr lang="hr-HR" dirty="0" smtClean="0"/>
              <a:t> </a:t>
            </a:r>
            <a:r>
              <a:rPr lang="hr-HR" dirty="0" err="1" smtClean="0"/>
              <a:t>familiar</a:t>
            </a:r>
            <a:r>
              <a:rPr lang="hr-HR" dirty="0" smtClean="0"/>
              <a:t> </a:t>
            </a:r>
            <a:r>
              <a:rPr lang="hr-HR" dirty="0" err="1" smtClean="0"/>
              <a:t>with</a:t>
            </a:r>
            <a:r>
              <a:rPr lang="hr-HR" dirty="0" smtClean="0"/>
              <a:t> </a:t>
            </a:r>
            <a:r>
              <a:rPr lang="hr-HR" dirty="0" err="1" smtClean="0"/>
              <a:t>the</a:t>
            </a:r>
            <a:r>
              <a:rPr lang="hr-HR" dirty="0" smtClean="0"/>
              <a:t> </a:t>
            </a:r>
            <a:r>
              <a:rPr lang="hr-HR" dirty="0" err="1" smtClean="0"/>
              <a:t>possibilities</a:t>
            </a:r>
            <a:r>
              <a:rPr lang="hr-HR" dirty="0" smtClean="0"/>
              <a:t> </a:t>
            </a:r>
            <a:r>
              <a:rPr lang="hr-HR" dirty="0" err="1" smtClean="0"/>
              <a:t>of</a:t>
            </a:r>
            <a:r>
              <a:rPr lang="hr-HR" dirty="0" smtClean="0"/>
              <a:t> </a:t>
            </a:r>
            <a:r>
              <a:rPr lang="hr-HR" dirty="0" err="1" smtClean="0"/>
              <a:t>volunteering</a:t>
            </a:r>
            <a:r>
              <a:rPr lang="hr-HR" dirty="0" smtClean="0"/>
              <a:t> </a:t>
            </a:r>
            <a:r>
              <a:rPr lang="hr-HR" dirty="0" err="1" smtClean="0"/>
              <a:t>in</a:t>
            </a:r>
            <a:r>
              <a:rPr lang="hr-HR" dirty="0" smtClean="0"/>
              <a:t> </a:t>
            </a:r>
            <a:r>
              <a:rPr lang="hr-HR" dirty="0" err="1" smtClean="0"/>
              <a:t>the</a:t>
            </a:r>
            <a:r>
              <a:rPr lang="hr-HR" dirty="0" smtClean="0"/>
              <a:t> </a:t>
            </a:r>
            <a:r>
              <a:rPr lang="hr-HR" dirty="0" err="1" smtClean="0"/>
              <a:t>local</a:t>
            </a:r>
            <a:r>
              <a:rPr lang="hr-HR" dirty="0" smtClean="0"/>
              <a:t> </a:t>
            </a:r>
            <a:r>
              <a:rPr lang="hr-HR" dirty="0" err="1" smtClean="0"/>
              <a:t>community</a:t>
            </a:r>
            <a:r>
              <a:rPr lang="hr-HR" dirty="0" smtClean="0"/>
              <a:t>, as </a:t>
            </a:r>
            <a:r>
              <a:rPr lang="hr-HR" dirty="0" err="1" smtClean="0"/>
              <a:t>well</a:t>
            </a:r>
            <a:r>
              <a:rPr lang="hr-HR" dirty="0" smtClean="0"/>
              <a:t> as </a:t>
            </a:r>
            <a:r>
              <a:rPr lang="hr-HR" dirty="0" err="1" smtClean="0"/>
              <a:t>opportunities</a:t>
            </a:r>
            <a:r>
              <a:rPr lang="hr-HR" dirty="0" smtClean="0"/>
              <a:t> to </a:t>
            </a:r>
            <a:r>
              <a:rPr lang="hr-HR" dirty="0" err="1" smtClean="0"/>
              <a:t>participate</a:t>
            </a:r>
            <a:r>
              <a:rPr lang="hr-HR" dirty="0" smtClean="0"/>
              <a:t> </a:t>
            </a:r>
            <a:r>
              <a:rPr lang="hr-HR" dirty="0" err="1" smtClean="0"/>
              <a:t>in</a:t>
            </a:r>
            <a:r>
              <a:rPr lang="hr-HR" dirty="0" smtClean="0"/>
              <a:t> </a:t>
            </a:r>
            <a:r>
              <a:rPr lang="hr-HR" dirty="0" err="1" smtClean="0"/>
              <a:t>the</a:t>
            </a:r>
            <a:r>
              <a:rPr lang="hr-HR" dirty="0" smtClean="0"/>
              <a:t> program EVS (European </a:t>
            </a:r>
            <a:r>
              <a:rPr lang="hr-HR" dirty="0" err="1" smtClean="0"/>
              <a:t>voluntary</a:t>
            </a:r>
            <a:r>
              <a:rPr lang="hr-HR" dirty="0" smtClean="0"/>
              <a:t> </a:t>
            </a:r>
            <a:r>
              <a:rPr lang="hr-HR" dirty="0" err="1" smtClean="0"/>
              <a:t>service</a:t>
            </a:r>
            <a:r>
              <a:rPr lang="hr-HR" dirty="0" smtClean="0"/>
              <a:t>)</a:t>
            </a:r>
            <a:endParaRPr lang="hr-HR" dirty="0"/>
          </a:p>
        </p:txBody>
      </p:sp>
    </p:spTree>
    <p:extLst>
      <p:ext uri="{BB962C8B-B14F-4D97-AF65-F5344CB8AC3E}">
        <p14:creationId xmlns:p14="http://schemas.microsoft.com/office/powerpoint/2010/main" val="226005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Project </a:t>
            </a:r>
            <a:r>
              <a:rPr lang="hr-HR" dirty="0" err="1" smtClean="0"/>
              <a:t>goals</a:t>
            </a:r>
            <a:r>
              <a:rPr lang="hr-HR" dirty="0" smtClean="0"/>
              <a:t>:</a:t>
            </a:r>
            <a:endParaRPr lang="hr-HR" dirty="0"/>
          </a:p>
        </p:txBody>
      </p:sp>
      <p:sp>
        <p:nvSpPr>
          <p:cNvPr id="3" name="Rezervirano mjesto sadržaja 2"/>
          <p:cNvSpPr>
            <a:spLocks noGrp="1"/>
          </p:cNvSpPr>
          <p:nvPr>
            <p:ph idx="1"/>
          </p:nvPr>
        </p:nvSpPr>
        <p:spPr/>
        <p:txBody>
          <a:bodyPr/>
          <a:lstStyle/>
          <a:p>
            <a:pPr algn="just"/>
            <a:r>
              <a:rPr lang="hr-HR" dirty="0" smtClean="0"/>
              <a:t>OVERALL OBJECTIVE OF THE PROPOSED PROJECT: </a:t>
            </a:r>
            <a:r>
              <a:rPr lang="hr-HR" dirty="0" err="1" smtClean="0"/>
              <a:t>promoting</a:t>
            </a:r>
            <a:r>
              <a:rPr lang="hr-HR" dirty="0" smtClean="0"/>
              <a:t> </a:t>
            </a:r>
            <a:r>
              <a:rPr lang="hr-HR" dirty="0" err="1" smtClean="0"/>
              <a:t>volunteerism</a:t>
            </a:r>
            <a:r>
              <a:rPr lang="hr-HR" dirty="0" smtClean="0"/>
              <a:t> </a:t>
            </a:r>
            <a:r>
              <a:rPr lang="hr-HR" dirty="0" err="1" smtClean="0"/>
              <a:t>among</a:t>
            </a:r>
            <a:r>
              <a:rPr lang="hr-HR" dirty="0" smtClean="0"/>
              <a:t> </a:t>
            </a:r>
            <a:r>
              <a:rPr lang="hr-HR" dirty="0" err="1" smtClean="0"/>
              <a:t>young</a:t>
            </a:r>
            <a:r>
              <a:rPr lang="hr-HR" dirty="0" smtClean="0"/>
              <a:t> </a:t>
            </a:r>
            <a:r>
              <a:rPr lang="hr-HR" dirty="0" err="1" smtClean="0"/>
              <a:t>unemployed</a:t>
            </a:r>
            <a:r>
              <a:rPr lang="hr-HR" dirty="0" smtClean="0"/>
              <a:t> </a:t>
            </a:r>
            <a:r>
              <a:rPr lang="hr-HR" dirty="0" err="1" smtClean="0"/>
              <a:t>people</a:t>
            </a:r>
            <a:r>
              <a:rPr lang="hr-HR" dirty="0" smtClean="0"/>
              <a:t> </a:t>
            </a:r>
            <a:r>
              <a:rPr lang="hr-HR" dirty="0" err="1" smtClean="0"/>
              <a:t>in</a:t>
            </a:r>
            <a:r>
              <a:rPr lang="hr-HR" dirty="0" smtClean="0"/>
              <a:t> </a:t>
            </a:r>
            <a:r>
              <a:rPr lang="hr-HR" dirty="0" err="1" smtClean="0"/>
              <a:t>countries</a:t>
            </a:r>
            <a:r>
              <a:rPr lang="hr-HR" dirty="0" smtClean="0"/>
              <a:t> </a:t>
            </a:r>
            <a:r>
              <a:rPr lang="hr-HR" dirty="0" err="1" smtClean="0"/>
              <a:t>with</a:t>
            </a:r>
            <a:r>
              <a:rPr lang="hr-HR" dirty="0" smtClean="0"/>
              <a:t> </a:t>
            </a:r>
            <a:r>
              <a:rPr lang="hr-HR" dirty="0" err="1" smtClean="0"/>
              <a:t>below</a:t>
            </a:r>
            <a:r>
              <a:rPr lang="hr-HR" dirty="0" smtClean="0"/>
              <a:t> </a:t>
            </a:r>
            <a:r>
              <a:rPr lang="hr-HR" dirty="0" err="1" smtClean="0"/>
              <a:t>average</a:t>
            </a:r>
            <a:r>
              <a:rPr lang="hr-HR" dirty="0" smtClean="0"/>
              <a:t> </a:t>
            </a:r>
            <a:r>
              <a:rPr lang="hr-HR" dirty="0" err="1" smtClean="0"/>
              <a:t>share</a:t>
            </a:r>
            <a:r>
              <a:rPr lang="hr-HR" dirty="0" smtClean="0"/>
              <a:t> </a:t>
            </a:r>
            <a:r>
              <a:rPr lang="hr-HR" dirty="0" err="1" smtClean="0"/>
              <a:t>of</a:t>
            </a:r>
            <a:r>
              <a:rPr lang="hr-HR" dirty="0" smtClean="0"/>
              <a:t> </a:t>
            </a:r>
            <a:r>
              <a:rPr lang="hr-HR" dirty="0" err="1" smtClean="0"/>
              <a:t>voluntary</a:t>
            </a:r>
            <a:r>
              <a:rPr lang="hr-HR" dirty="0" smtClean="0"/>
              <a:t> </a:t>
            </a:r>
            <a:r>
              <a:rPr lang="hr-HR" dirty="0" err="1" smtClean="0"/>
              <a:t>active</a:t>
            </a:r>
            <a:r>
              <a:rPr lang="hr-HR" dirty="0" smtClean="0"/>
              <a:t> </a:t>
            </a:r>
            <a:r>
              <a:rPr lang="hr-HR" dirty="0" err="1" smtClean="0"/>
              <a:t>population</a:t>
            </a:r>
            <a:r>
              <a:rPr lang="hr-HR" dirty="0" smtClean="0"/>
              <a:t> </a:t>
            </a:r>
            <a:r>
              <a:rPr lang="hr-HR" dirty="0" err="1" smtClean="0"/>
              <a:t>compared</a:t>
            </a:r>
            <a:r>
              <a:rPr lang="hr-HR" dirty="0" smtClean="0"/>
              <a:t> to </a:t>
            </a:r>
            <a:r>
              <a:rPr lang="hr-HR" dirty="0" err="1" smtClean="0"/>
              <a:t>the</a:t>
            </a:r>
            <a:r>
              <a:rPr lang="hr-HR" dirty="0" smtClean="0"/>
              <a:t> EU </a:t>
            </a:r>
            <a:r>
              <a:rPr lang="hr-HR" dirty="0" err="1" smtClean="0"/>
              <a:t>average</a:t>
            </a:r>
            <a:endParaRPr lang="hr-HR" dirty="0" smtClean="0"/>
          </a:p>
          <a:p>
            <a:r>
              <a:rPr lang="hr-HR" dirty="0" smtClean="0"/>
              <a:t>SPECIFIC OBJECTIVES OF THE PROPOSED PROJECT: </a:t>
            </a:r>
            <a:r>
              <a:rPr lang="hr-HR" dirty="0" err="1" smtClean="0"/>
              <a:t>informing</a:t>
            </a:r>
            <a:r>
              <a:rPr lang="hr-HR" dirty="0" smtClean="0"/>
              <a:t> </a:t>
            </a:r>
            <a:r>
              <a:rPr lang="hr-HR" dirty="0" err="1" smtClean="0"/>
              <a:t>young</a:t>
            </a:r>
            <a:r>
              <a:rPr lang="hr-HR" dirty="0" smtClean="0"/>
              <a:t> </a:t>
            </a:r>
            <a:r>
              <a:rPr lang="hr-HR" dirty="0" err="1" smtClean="0"/>
              <a:t>people</a:t>
            </a:r>
            <a:r>
              <a:rPr lang="hr-HR" dirty="0" smtClean="0"/>
              <a:t> </a:t>
            </a:r>
            <a:r>
              <a:rPr lang="hr-HR" dirty="0" err="1" smtClean="0"/>
              <a:t>about</a:t>
            </a:r>
            <a:r>
              <a:rPr lang="hr-HR" dirty="0" smtClean="0"/>
              <a:t> </a:t>
            </a:r>
            <a:r>
              <a:rPr lang="hr-HR" dirty="0" err="1" smtClean="0"/>
              <a:t>the</a:t>
            </a:r>
            <a:r>
              <a:rPr lang="hr-HR" dirty="0" smtClean="0"/>
              <a:t> </a:t>
            </a:r>
            <a:r>
              <a:rPr lang="hr-HR" dirty="0" err="1" smtClean="0"/>
              <a:t>possibilities</a:t>
            </a:r>
            <a:r>
              <a:rPr lang="hr-HR" dirty="0" smtClean="0"/>
              <a:t> </a:t>
            </a:r>
            <a:r>
              <a:rPr lang="hr-HR" dirty="0" err="1" smtClean="0"/>
              <a:t>of</a:t>
            </a:r>
            <a:r>
              <a:rPr lang="hr-HR" dirty="0" smtClean="0"/>
              <a:t> </a:t>
            </a:r>
            <a:r>
              <a:rPr lang="hr-HR" dirty="0" err="1" smtClean="0"/>
              <a:t>volunteering</a:t>
            </a:r>
            <a:r>
              <a:rPr lang="hr-HR" dirty="0" smtClean="0"/>
              <a:t> </a:t>
            </a:r>
            <a:r>
              <a:rPr lang="hr-HR" dirty="0" err="1" smtClean="0"/>
              <a:t>in</a:t>
            </a:r>
            <a:r>
              <a:rPr lang="hr-HR" dirty="0" smtClean="0"/>
              <a:t> </a:t>
            </a:r>
            <a:r>
              <a:rPr lang="hr-HR" dirty="0" err="1" smtClean="0"/>
              <a:t>the</a:t>
            </a:r>
            <a:r>
              <a:rPr lang="hr-HR" dirty="0" smtClean="0"/>
              <a:t> EU, </a:t>
            </a:r>
            <a:r>
              <a:rPr lang="hr-HR" dirty="0" err="1" smtClean="0"/>
              <a:t>the</a:t>
            </a:r>
            <a:r>
              <a:rPr lang="hr-HR" dirty="0" smtClean="0"/>
              <a:t> </a:t>
            </a:r>
            <a:r>
              <a:rPr lang="hr-HR" dirty="0" err="1" smtClean="0"/>
              <a:t>exchange</a:t>
            </a:r>
            <a:r>
              <a:rPr lang="hr-HR" dirty="0" smtClean="0"/>
              <a:t> </a:t>
            </a:r>
            <a:r>
              <a:rPr lang="hr-HR" dirty="0" err="1" smtClean="0"/>
              <a:t>of</a:t>
            </a:r>
            <a:r>
              <a:rPr lang="hr-HR" dirty="0" smtClean="0"/>
              <a:t> </a:t>
            </a:r>
            <a:r>
              <a:rPr lang="hr-HR" dirty="0" err="1" smtClean="0"/>
              <a:t>knowledge</a:t>
            </a:r>
            <a:r>
              <a:rPr lang="hr-HR" dirty="0" smtClean="0"/>
              <a:t> </a:t>
            </a:r>
            <a:r>
              <a:rPr lang="hr-HR" dirty="0" err="1" smtClean="0"/>
              <a:t>and</a:t>
            </a:r>
            <a:r>
              <a:rPr lang="hr-HR" dirty="0" smtClean="0"/>
              <a:t> </a:t>
            </a:r>
            <a:r>
              <a:rPr lang="hr-HR" dirty="0" err="1" smtClean="0"/>
              <a:t>experiences</a:t>
            </a:r>
            <a:r>
              <a:rPr lang="hr-HR" dirty="0" smtClean="0"/>
              <a:t> </a:t>
            </a:r>
            <a:r>
              <a:rPr lang="hr-HR" dirty="0" err="1" smtClean="0"/>
              <a:t>with</a:t>
            </a:r>
            <a:r>
              <a:rPr lang="hr-HR" dirty="0" smtClean="0"/>
              <a:t> </a:t>
            </a:r>
            <a:r>
              <a:rPr lang="hr-HR" dirty="0" err="1" smtClean="0"/>
              <a:t>oder</a:t>
            </a:r>
            <a:r>
              <a:rPr lang="hr-HR" dirty="0" smtClean="0"/>
              <a:t> </a:t>
            </a:r>
            <a:r>
              <a:rPr lang="hr-HR" dirty="0" err="1" smtClean="0"/>
              <a:t>participants</a:t>
            </a:r>
            <a:r>
              <a:rPr lang="hr-HR" dirty="0" smtClean="0"/>
              <a:t> </a:t>
            </a:r>
            <a:r>
              <a:rPr lang="hr-HR" dirty="0" err="1" smtClean="0"/>
              <a:t>of</a:t>
            </a:r>
            <a:r>
              <a:rPr lang="hr-HR" dirty="0" smtClean="0"/>
              <a:t> </a:t>
            </a:r>
            <a:r>
              <a:rPr lang="hr-HR" dirty="0" err="1" smtClean="0"/>
              <a:t>the</a:t>
            </a:r>
            <a:r>
              <a:rPr lang="hr-HR" dirty="0" smtClean="0"/>
              <a:t> </a:t>
            </a:r>
            <a:r>
              <a:rPr lang="hr-HR" dirty="0" err="1" smtClean="0"/>
              <a:t>project</a:t>
            </a:r>
            <a:r>
              <a:rPr lang="hr-HR" dirty="0" smtClean="0"/>
              <a:t>, </a:t>
            </a:r>
            <a:r>
              <a:rPr lang="hr-HR" dirty="0" err="1" smtClean="0"/>
              <a:t>and</a:t>
            </a:r>
            <a:r>
              <a:rPr lang="hr-HR" dirty="0" smtClean="0"/>
              <a:t> </a:t>
            </a:r>
            <a:r>
              <a:rPr lang="hr-HR" dirty="0" err="1" smtClean="0"/>
              <a:t>its</a:t>
            </a:r>
            <a:r>
              <a:rPr lang="hr-HR" dirty="0" smtClean="0"/>
              <a:t> </a:t>
            </a:r>
            <a:r>
              <a:rPr lang="hr-HR" dirty="0" err="1" smtClean="0"/>
              <a:t>introduction</a:t>
            </a:r>
            <a:r>
              <a:rPr lang="hr-HR" dirty="0" smtClean="0"/>
              <a:t> </a:t>
            </a:r>
            <a:r>
              <a:rPr lang="hr-HR" dirty="0" err="1" smtClean="0"/>
              <a:t>of</a:t>
            </a:r>
            <a:r>
              <a:rPr lang="hr-HR" dirty="0" smtClean="0"/>
              <a:t> </a:t>
            </a:r>
            <a:r>
              <a:rPr lang="hr-HR" dirty="0" err="1" smtClean="0"/>
              <a:t>good</a:t>
            </a:r>
            <a:r>
              <a:rPr lang="hr-HR" dirty="0" smtClean="0"/>
              <a:t> </a:t>
            </a:r>
            <a:r>
              <a:rPr lang="hr-HR" dirty="0" err="1" smtClean="0"/>
              <a:t>practices</a:t>
            </a:r>
            <a:r>
              <a:rPr lang="hr-HR" dirty="0" smtClean="0"/>
              <a:t> </a:t>
            </a:r>
            <a:r>
              <a:rPr lang="hr-HR" dirty="0" err="1" smtClean="0"/>
              <a:t>and</a:t>
            </a:r>
            <a:r>
              <a:rPr lang="hr-HR" dirty="0" smtClean="0"/>
              <a:t> </a:t>
            </a:r>
            <a:r>
              <a:rPr lang="hr-HR" dirty="0" err="1" smtClean="0"/>
              <a:t>also</a:t>
            </a:r>
            <a:r>
              <a:rPr lang="hr-HR" dirty="0" smtClean="0"/>
              <a:t> </a:t>
            </a:r>
            <a:r>
              <a:rPr lang="hr-HR" dirty="0" err="1" smtClean="0"/>
              <a:t>encouraging</a:t>
            </a:r>
            <a:r>
              <a:rPr lang="hr-HR" dirty="0" smtClean="0"/>
              <a:t> </a:t>
            </a:r>
            <a:r>
              <a:rPr lang="hr-HR" dirty="0" err="1" smtClean="0"/>
              <a:t>of</a:t>
            </a:r>
            <a:r>
              <a:rPr lang="hr-HR" dirty="0" smtClean="0"/>
              <a:t> </a:t>
            </a:r>
            <a:r>
              <a:rPr lang="hr-HR" dirty="0" err="1" smtClean="0"/>
              <a:t>active</a:t>
            </a:r>
            <a:r>
              <a:rPr lang="hr-HR" dirty="0" smtClean="0"/>
              <a:t> </a:t>
            </a:r>
            <a:r>
              <a:rPr lang="hr-HR" dirty="0" err="1" smtClean="0"/>
              <a:t>volunteering</a:t>
            </a:r>
            <a:endParaRPr lang="hr-HR" dirty="0"/>
          </a:p>
        </p:txBody>
      </p:sp>
    </p:spTree>
    <p:extLst>
      <p:ext uri="{BB962C8B-B14F-4D97-AF65-F5344CB8AC3E}">
        <p14:creationId xmlns:p14="http://schemas.microsoft.com/office/powerpoint/2010/main" val="926910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How </a:t>
            </a:r>
            <a:r>
              <a:rPr lang="hr-HR" dirty="0" err="1" smtClean="0"/>
              <a:t>volunteering</a:t>
            </a:r>
            <a:r>
              <a:rPr lang="hr-HR" dirty="0" smtClean="0"/>
              <a:t> </a:t>
            </a:r>
            <a:r>
              <a:rPr lang="hr-HR" dirty="0" err="1" smtClean="0"/>
              <a:t>can</a:t>
            </a:r>
            <a:r>
              <a:rPr lang="hr-HR" dirty="0" smtClean="0"/>
              <a:t> </a:t>
            </a:r>
            <a:r>
              <a:rPr lang="hr-HR" dirty="0" err="1" smtClean="0"/>
              <a:t>have</a:t>
            </a:r>
            <a:r>
              <a:rPr lang="hr-HR" dirty="0" smtClean="0"/>
              <a:t> a </a:t>
            </a:r>
            <a:r>
              <a:rPr lang="hr-HR" dirty="0" err="1" smtClean="0"/>
              <a:t>posstive</a:t>
            </a:r>
            <a:r>
              <a:rPr lang="hr-HR" dirty="0" smtClean="0"/>
              <a:t> </a:t>
            </a:r>
            <a:r>
              <a:rPr lang="hr-HR" dirty="0" err="1" smtClean="0"/>
              <a:t>impact</a:t>
            </a:r>
            <a:r>
              <a:rPr lang="hr-HR" dirty="0" smtClean="0"/>
              <a:t> on </a:t>
            </a:r>
            <a:r>
              <a:rPr lang="hr-HR" dirty="0" err="1" smtClean="0"/>
              <a:t>life</a:t>
            </a:r>
            <a:r>
              <a:rPr lang="hr-HR" dirty="0" smtClean="0"/>
              <a:t> </a:t>
            </a:r>
            <a:r>
              <a:rPr lang="hr-HR" dirty="0" err="1" smtClean="0"/>
              <a:t>of</a:t>
            </a:r>
            <a:r>
              <a:rPr lang="hr-HR" dirty="0" smtClean="0"/>
              <a:t> a </a:t>
            </a:r>
            <a:r>
              <a:rPr lang="hr-HR" dirty="0" err="1" smtClean="0"/>
              <a:t>young</a:t>
            </a:r>
            <a:r>
              <a:rPr lang="hr-HR" dirty="0" smtClean="0"/>
              <a:t> </a:t>
            </a:r>
            <a:r>
              <a:rPr lang="hr-HR" dirty="0" err="1" smtClean="0"/>
              <a:t>person</a:t>
            </a:r>
            <a:r>
              <a:rPr lang="hr-HR" dirty="0" smtClean="0"/>
              <a:t>:</a:t>
            </a:r>
            <a:br>
              <a:rPr lang="hr-HR" dirty="0" smtClean="0"/>
            </a:br>
            <a:endParaRPr lang="hr-HR" dirty="0"/>
          </a:p>
        </p:txBody>
      </p:sp>
      <p:sp>
        <p:nvSpPr>
          <p:cNvPr id="3" name="Rezervirano mjesto sadržaja 2"/>
          <p:cNvSpPr>
            <a:spLocks noGrp="1"/>
          </p:cNvSpPr>
          <p:nvPr>
            <p:ph idx="1"/>
          </p:nvPr>
        </p:nvSpPr>
        <p:spPr>
          <a:xfrm>
            <a:off x="677334" y="2455817"/>
            <a:ext cx="8596668" cy="3585545"/>
          </a:xfrm>
        </p:spPr>
        <p:txBody>
          <a:bodyPr/>
          <a:lstStyle/>
          <a:p>
            <a:r>
              <a:rPr lang="hr-HR" dirty="0" err="1" smtClean="0"/>
              <a:t>Volunteering</a:t>
            </a:r>
            <a:r>
              <a:rPr lang="hr-HR" dirty="0" smtClean="0"/>
              <a:t> </a:t>
            </a:r>
            <a:r>
              <a:rPr lang="hr-HR" dirty="0" err="1" smtClean="0"/>
              <a:t>is</a:t>
            </a:r>
            <a:r>
              <a:rPr lang="hr-HR" dirty="0" smtClean="0"/>
              <a:t> </a:t>
            </a:r>
            <a:r>
              <a:rPr lang="hr-HR" dirty="0" err="1" smtClean="0"/>
              <a:t>often</a:t>
            </a:r>
            <a:r>
              <a:rPr lang="hr-HR" dirty="0" smtClean="0"/>
              <a:t> </a:t>
            </a:r>
            <a:r>
              <a:rPr lang="hr-HR" dirty="0" err="1" smtClean="0"/>
              <a:t>great</a:t>
            </a:r>
            <a:r>
              <a:rPr lang="hr-HR" dirty="0" smtClean="0"/>
              <a:t> </a:t>
            </a:r>
            <a:r>
              <a:rPr lang="hr-HR" dirty="0" err="1" smtClean="0"/>
              <a:t>way</a:t>
            </a:r>
            <a:r>
              <a:rPr lang="hr-HR" dirty="0" smtClean="0"/>
              <a:t> for </a:t>
            </a:r>
            <a:r>
              <a:rPr lang="hr-HR" dirty="0" err="1" smtClean="0"/>
              <a:t>young</a:t>
            </a:r>
            <a:r>
              <a:rPr lang="hr-HR" dirty="0" smtClean="0"/>
              <a:t> </a:t>
            </a:r>
            <a:r>
              <a:rPr lang="hr-HR" dirty="0" err="1" smtClean="0"/>
              <a:t>unemployed</a:t>
            </a:r>
            <a:r>
              <a:rPr lang="hr-HR" dirty="0" smtClean="0"/>
              <a:t> </a:t>
            </a:r>
            <a:r>
              <a:rPr lang="hr-HR" dirty="0" err="1" smtClean="0"/>
              <a:t>people</a:t>
            </a:r>
            <a:r>
              <a:rPr lang="hr-HR" dirty="0" smtClean="0"/>
              <a:t> to </a:t>
            </a:r>
            <a:r>
              <a:rPr lang="hr-HR" dirty="0" err="1" smtClean="0"/>
              <a:t>gain</a:t>
            </a:r>
            <a:r>
              <a:rPr lang="hr-HR" dirty="0" smtClean="0"/>
              <a:t> </a:t>
            </a:r>
            <a:r>
              <a:rPr lang="hr-HR" dirty="0" err="1" smtClean="0"/>
              <a:t>working</a:t>
            </a:r>
            <a:r>
              <a:rPr lang="hr-HR" dirty="0" smtClean="0"/>
              <a:t> </a:t>
            </a:r>
            <a:r>
              <a:rPr lang="hr-HR" dirty="0" err="1" smtClean="0"/>
              <a:t>experience</a:t>
            </a:r>
            <a:r>
              <a:rPr lang="hr-HR" dirty="0" smtClean="0"/>
              <a:t> </a:t>
            </a:r>
            <a:r>
              <a:rPr lang="hr-HR" dirty="0" err="1" smtClean="0"/>
              <a:t>that</a:t>
            </a:r>
            <a:r>
              <a:rPr lang="hr-HR" dirty="0" smtClean="0"/>
              <a:t> </a:t>
            </a:r>
            <a:r>
              <a:rPr lang="hr-HR" dirty="0" err="1" smtClean="0"/>
              <a:t>will</a:t>
            </a:r>
            <a:r>
              <a:rPr lang="hr-HR" dirty="0" smtClean="0"/>
              <a:t> </a:t>
            </a:r>
            <a:r>
              <a:rPr lang="hr-HR" dirty="0" err="1" smtClean="0"/>
              <a:t>help</a:t>
            </a:r>
            <a:r>
              <a:rPr lang="hr-HR" dirty="0" smtClean="0"/>
              <a:t> </a:t>
            </a:r>
            <a:r>
              <a:rPr lang="hr-HR" dirty="0" err="1" smtClean="0"/>
              <a:t>them</a:t>
            </a:r>
            <a:r>
              <a:rPr lang="hr-HR" dirty="0" smtClean="0"/>
              <a:t> to </a:t>
            </a:r>
            <a:r>
              <a:rPr lang="hr-HR" dirty="0" err="1" smtClean="0"/>
              <a:t>find</a:t>
            </a:r>
            <a:r>
              <a:rPr lang="hr-HR" dirty="0" smtClean="0"/>
              <a:t> a </a:t>
            </a:r>
            <a:r>
              <a:rPr lang="hr-HR" dirty="0" err="1" smtClean="0"/>
              <a:t>job</a:t>
            </a:r>
            <a:endParaRPr lang="hr-HR" dirty="0" smtClean="0"/>
          </a:p>
          <a:p>
            <a:r>
              <a:rPr lang="hr-HR" dirty="0" err="1" smtClean="0"/>
              <a:t>Volunteering</a:t>
            </a:r>
            <a:r>
              <a:rPr lang="hr-HR" dirty="0" smtClean="0"/>
              <a:t> </a:t>
            </a:r>
            <a:r>
              <a:rPr lang="hr-HR" dirty="0" err="1" smtClean="0"/>
              <a:t>can</a:t>
            </a:r>
            <a:r>
              <a:rPr lang="hr-HR" dirty="0" smtClean="0"/>
              <a:t> </a:t>
            </a:r>
            <a:r>
              <a:rPr lang="hr-HR" dirty="0" err="1" smtClean="0"/>
              <a:t>acquire</a:t>
            </a:r>
            <a:r>
              <a:rPr lang="hr-HR" dirty="0" smtClean="0"/>
              <a:t> a </a:t>
            </a:r>
            <a:r>
              <a:rPr lang="hr-HR" dirty="0" err="1" smtClean="0"/>
              <a:t>variety</a:t>
            </a:r>
            <a:r>
              <a:rPr lang="hr-HR" dirty="0" smtClean="0"/>
              <a:t> </a:t>
            </a:r>
            <a:r>
              <a:rPr lang="hr-HR" dirty="0" err="1" smtClean="0"/>
              <a:t>of</a:t>
            </a:r>
            <a:r>
              <a:rPr lang="hr-HR" dirty="0" smtClean="0"/>
              <a:t> </a:t>
            </a:r>
            <a:r>
              <a:rPr lang="hr-HR" dirty="0" err="1" smtClean="0"/>
              <a:t>practical</a:t>
            </a:r>
            <a:r>
              <a:rPr lang="hr-HR" dirty="0" smtClean="0"/>
              <a:t> </a:t>
            </a:r>
            <a:r>
              <a:rPr lang="hr-HR" dirty="0" err="1" smtClean="0"/>
              <a:t>experiences</a:t>
            </a:r>
            <a:endParaRPr lang="hr-HR" dirty="0" smtClean="0"/>
          </a:p>
          <a:p>
            <a:r>
              <a:rPr lang="hr-HR" dirty="0" err="1" smtClean="0"/>
              <a:t>Volunteering</a:t>
            </a:r>
            <a:r>
              <a:rPr lang="hr-HR" dirty="0" smtClean="0"/>
              <a:t> </a:t>
            </a:r>
            <a:r>
              <a:rPr lang="hr-HR" dirty="0" err="1" smtClean="0"/>
              <a:t>is</a:t>
            </a:r>
            <a:r>
              <a:rPr lang="hr-HR" dirty="0" smtClean="0"/>
              <a:t> </a:t>
            </a:r>
            <a:r>
              <a:rPr lang="hr-HR" dirty="0" err="1" smtClean="0"/>
              <a:t>developing</a:t>
            </a:r>
            <a:r>
              <a:rPr lang="hr-HR" dirty="0" smtClean="0"/>
              <a:t> </a:t>
            </a:r>
            <a:r>
              <a:rPr lang="hr-HR" dirty="0" err="1" smtClean="0"/>
              <a:t>and</a:t>
            </a:r>
            <a:r>
              <a:rPr lang="hr-HR" dirty="0" smtClean="0"/>
              <a:t> </a:t>
            </a:r>
            <a:r>
              <a:rPr lang="hr-HR" dirty="0" err="1" smtClean="0"/>
              <a:t>understanding</a:t>
            </a:r>
            <a:r>
              <a:rPr lang="hr-HR" dirty="0" smtClean="0"/>
              <a:t> </a:t>
            </a:r>
            <a:r>
              <a:rPr lang="hr-HR" dirty="0" err="1" smtClean="0"/>
              <a:t>of</a:t>
            </a:r>
            <a:r>
              <a:rPr lang="hr-HR" dirty="0" smtClean="0"/>
              <a:t> </a:t>
            </a:r>
            <a:r>
              <a:rPr lang="hr-HR" dirty="0" err="1" smtClean="0"/>
              <a:t>social</a:t>
            </a:r>
            <a:r>
              <a:rPr lang="hr-HR" dirty="0" smtClean="0"/>
              <a:t> </a:t>
            </a:r>
            <a:r>
              <a:rPr lang="hr-HR" dirty="0" err="1" smtClean="0"/>
              <a:t>problems</a:t>
            </a:r>
            <a:r>
              <a:rPr lang="hr-HR" dirty="0" smtClean="0"/>
              <a:t> </a:t>
            </a:r>
            <a:r>
              <a:rPr lang="hr-HR" dirty="0" err="1" smtClean="0"/>
              <a:t>and</a:t>
            </a:r>
            <a:r>
              <a:rPr lang="hr-HR" dirty="0" smtClean="0"/>
              <a:t> </a:t>
            </a:r>
            <a:r>
              <a:rPr lang="hr-HR" dirty="0" err="1" smtClean="0"/>
              <a:t>empathy</a:t>
            </a:r>
            <a:endParaRPr lang="hr-HR" dirty="0" smtClean="0"/>
          </a:p>
          <a:p>
            <a:r>
              <a:rPr lang="hr-HR" dirty="0" err="1" smtClean="0"/>
              <a:t>Volunteering</a:t>
            </a:r>
            <a:r>
              <a:rPr lang="hr-HR" dirty="0" smtClean="0"/>
              <a:t> </a:t>
            </a:r>
            <a:r>
              <a:rPr lang="hr-HR" dirty="0" err="1" smtClean="0"/>
              <a:t>can</a:t>
            </a:r>
            <a:r>
              <a:rPr lang="hr-HR" dirty="0" smtClean="0"/>
              <a:t> </a:t>
            </a:r>
            <a:r>
              <a:rPr lang="hr-HR" dirty="0" err="1" smtClean="0"/>
              <a:t>acquire</a:t>
            </a:r>
            <a:r>
              <a:rPr lang="hr-HR" dirty="0" smtClean="0"/>
              <a:t> </a:t>
            </a:r>
            <a:r>
              <a:rPr lang="hr-HR" dirty="0" err="1" smtClean="0"/>
              <a:t>new</a:t>
            </a:r>
            <a:r>
              <a:rPr lang="hr-HR" dirty="0" smtClean="0"/>
              <a:t> </a:t>
            </a:r>
            <a:r>
              <a:rPr lang="hr-HR" dirty="0" err="1" smtClean="0"/>
              <a:t>social</a:t>
            </a:r>
            <a:r>
              <a:rPr lang="hr-HR" dirty="0" smtClean="0"/>
              <a:t> </a:t>
            </a:r>
            <a:r>
              <a:rPr lang="hr-HR" dirty="0" err="1" smtClean="0"/>
              <a:t>skills</a:t>
            </a:r>
            <a:r>
              <a:rPr lang="hr-HR" dirty="0" smtClean="0"/>
              <a:t> </a:t>
            </a:r>
            <a:r>
              <a:rPr lang="hr-HR" dirty="0" err="1" smtClean="0"/>
              <a:t>and</a:t>
            </a:r>
            <a:r>
              <a:rPr lang="hr-HR" dirty="0" smtClean="0"/>
              <a:t> </a:t>
            </a:r>
            <a:r>
              <a:rPr lang="hr-HR" dirty="0" err="1" smtClean="0"/>
              <a:t>have</a:t>
            </a:r>
            <a:r>
              <a:rPr lang="hr-HR" dirty="0" smtClean="0"/>
              <a:t> </a:t>
            </a:r>
            <a:r>
              <a:rPr lang="hr-HR" dirty="0" err="1" smtClean="0"/>
              <a:t>huge</a:t>
            </a:r>
            <a:r>
              <a:rPr lang="hr-HR" dirty="0" smtClean="0"/>
              <a:t> </a:t>
            </a:r>
            <a:r>
              <a:rPr lang="hr-HR" dirty="0" err="1" smtClean="0"/>
              <a:t>impact</a:t>
            </a:r>
            <a:r>
              <a:rPr lang="hr-HR" dirty="0" smtClean="0"/>
              <a:t> on moral </a:t>
            </a:r>
            <a:r>
              <a:rPr lang="hr-HR" dirty="0" err="1" smtClean="0"/>
              <a:t>and</a:t>
            </a:r>
            <a:r>
              <a:rPr lang="hr-HR" dirty="0" smtClean="0"/>
              <a:t> </a:t>
            </a:r>
            <a:r>
              <a:rPr lang="hr-HR" dirty="0" err="1" smtClean="0"/>
              <a:t>ethnical</a:t>
            </a:r>
            <a:r>
              <a:rPr lang="hr-HR" dirty="0" smtClean="0"/>
              <a:t> </a:t>
            </a:r>
            <a:r>
              <a:rPr lang="hr-HR" dirty="0" err="1" smtClean="0"/>
              <a:t>concept</a:t>
            </a:r>
            <a:endParaRPr lang="hr-HR" dirty="0"/>
          </a:p>
        </p:txBody>
      </p:sp>
    </p:spTree>
    <p:extLst>
      <p:ext uri="{BB962C8B-B14F-4D97-AF65-F5344CB8AC3E}">
        <p14:creationId xmlns:p14="http://schemas.microsoft.com/office/powerpoint/2010/main" val="327036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Main</a:t>
            </a:r>
            <a:r>
              <a:rPr lang="hr-HR" dirty="0" smtClean="0"/>
              <a:t> </a:t>
            </a:r>
            <a:r>
              <a:rPr lang="hr-HR" dirty="0" err="1" smtClean="0"/>
              <a:t>project</a:t>
            </a:r>
            <a:r>
              <a:rPr lang="hr-HR" dirty="0" smtClean="0"/>
              <a:t> </a:t>
            </a:r>
            <a:r>
              <a:rPr lang="hr-HR" dirty="0" err="1" smtClean="0"/>
              <a:t>activities</a:t>
            </a:r>
            <a:r>
              <a:rPr lang="hr-HR" dirty="0" smtClean="0"/>
              <a:t>: Šibenik- 10.10.2016. – 19.10.2016.</a:t>
            </a:r>
            <a:endParaRPr lang="hr-HR" dirty="0"/>
          </a:p>
        </p:txBody>
      </p:sp>
      <p:sp>
        <p:nvSpPr>
          <p:cNvPr id="3" name="Rezervirano mjesto sadržaja 2"/>
          <p:cNvSpPr>
            <a:spLocks noGrp="1"/>
          </p:cNvSpPr>
          <p:nvPr>
            <p:ph idx="1"/>
          </p:nvPr>
        </p:nvSpPr>
        <p:spPr>
          <a:xfrm>
            <a:off x="677334" y="2560320"/>
            <a:ext cx="8596668" cy="3481042"/>
          </a:xfrm>
        </p:spPr>
        <p:txBody>
          <a:bodyPr/>
          <a:lstStyle/>
          <a:p>
            <a:pPr algn="just"/>
            <a:r>
              <a:rPr lang="hr-HR" dirty="0" err="1" smtClean="0"/>
              <a:t>Number</a:t>
            </a:r>
            <a:r>
              <a:rPr lang="hr-HR" dirty="0" smtClean="0"/>
              <a:t> </a:t>
            </a:r>
            <a:r>
              <a:rPr lang="hr-HR" dirty="0" err="1" smtClean="0"/>
              <a:t>of</a:t>
            </a:r>
            <a:r>
              <a:rPr lang="hr-HR" dirty="0" smtClean="0"/>
              <a:t> </a:t>
            </a:r>
            <a:r>
              <a:rPr lang="hr-HR" dirty="0" err="1" smtClean="0"/>
              <a:t>participants</a:t>
            </a:r>
            <a:r>
              <a:rPr lang="hr-HR" dirty="0" smtClean="0"/>
              <a:t>: 26 (Croatia-8, Bulgaria-6, Romania-6, Poland-6)</a:t>
            </a:r>
          </a:p>
          <a:p>
            <a:pPr algn="just"/>
            <a:r>
              <a:rPr lang="en-US" dirty="0"/>
              <a:t>The objectives of the main activities : expand the knowledge of participants on volunteering and the opportunities offered by EVS ( European Voluntary Service </a:t>
            </a:r>
            <a:r>
              <a:rPr lang="en-US" dirty="0" smtClean="0"/>
              <a:t>), </a:t>
            </a:r>
            <a:r>
              <a:rPr lang="en-US" dirty="0"/>
              <a:t>to motivate them to further active participation in volunteering </a:t>
            </a:r>
            <a:r>
              <a:rPr lang="en-US" dirty="0" smtClean="0"/>
              <a:t>and</a:t>
            </a:r>
            <a:r>
              <a:rPr lang="hr-HR" dirty="0" smtClean="0"/>
              <a:t> to</a:t>
            </a:r>
            <a:r>
              <a:rPr lang="en-US" dirty="0" smtClean="0"/>
              <a:t> </a:t>
            </a:r>
            <a:r>
              <a:rPr lang="en-US" dirty="0"/>
              <a:t>approach the concept of volunteering as an altruistic activity in which </a:t>
            </a:r>
            <a:r>
              <a:rPr lang="en-US" dirty="0" smtClean="0"/>
              <a:t>the</a:t>
            </a:r>
            <a:r>
              <a:rPr lang="hr-HR" dirty="0" smtClean="0"/>
              <a:t>y</a:t>
            </a:r>
            <a:r>
              <a:rPr lang="en-US" dirty="0" smtClean="0"/>
              <a:t> invest free </a:t>
            </a:r>
            <a:r>
              <a:rPr lang="en-US" dirty="0"/>
              <a:t>time for the benefit of others and the welfare of the community </a:t>
            </a:r>
            <a:endParaRPr lang="hr-HR" dirty="0" smtClean="0"/>
          </a:p>
        </p:txBody>
      </p:sp>
    </p:spTree>
    <p:extLst>
      <p:ext uri="{BB962C8B-B14F-4D97-AF65-F5344CB8AC3E}">
        <p14:creationId xmlns:p14="http://schemas.microsoft.com/office/powerpoint/2010/main" val="761405616"/>
      </p:ext>
    </p:extLst>
  </p:cSld>
  <p:clrMapOvr>
    <a:masterClrMapping/>
  </p:clrMapOvr>
</p:sld>
</file>

<file path=ppt/theme/theme1.xml><?xml version="1.0" encoding="utf-8"?>
<a:theme xmlns:a="http://schemas.openxmlformats.org/drawingml/2006/main" name="Faseta">
  <a:themeElements>
    <a:clrScheme name="Plavo-zelena">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577</TotalTime>
  <Words>1201</Words>
  <Application>Microsoft Office PowerPoint</Application>
  <PresentationFormat>Široki zaslon</PresentationFormat>
  <Paragraphs>90</Paragraphs>
  <Slides>20</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20</vt:i4>
      </vt:variant>
    </vt:vector>
  </HeadingPairs>
  <TitlesOfParts>
    <vt:vector size="26" baseType="lpstr">
      <vt:lpstr>Arial</vt:lpstr>
      <vt:lpstr>Calibri</vt:lpstr>
      <vt:lpstr>Courier New</vt:lpstr>
      <vt:lpstr>Trebuchet MS</vt:lpstr>
      <vt:lpstr>Wingdings 3</vt:lpstr>
      <vt:lpstr>Faseta</vt:lpstr>
      <vt:lpstr>ERASMUS+ KA1-Volunteerism brings us together</vt:lpstr>
      <vt:lpstr>Main project informations: </vt:lpstr>
      <vt:lpstr>Criteria of chooosing partnership organizations</vt:lpstr>
      <vt:lpstr>Participants accomodation</vt:lpstr>
      <vt:lpstr>Problem identification: </vt:lpstr>
      <vt:lpstr>The consequences of under developed sectors of volunteering</vt:lpstr>
      <vt:lpstr>Project goals:</vt:lpstr>
      <vt:lpstr>How volunteering can have a posstive impact on life of a young person: </vt:lpstr>
      <vt:lpstr>Main project activities: Šibenik- 10.10.2016. – 19.10.2016.</vt:lpstr>
      <vt:lpstr>Place of implementation of project activities</vt:lpstr>
      <vt:lpstr>Preparatory work for groups of participants in the project</vt:lpstr>
      <vt:lpstr>Preparatory work for groups of participants in the project</vt:lpstr>
      <vt:lpstr>The basic methods of learning project activities</vt:lpstr>
      <vt:lpstr>Other methods of learning (non-formal methods)</vt:lpstr>
      <vt:lpstr>Benefits for participants and project results</vt:lpstr>
      <vt:lpstr>Benefits for participants and project results</vt:lpstr>
      <vt:lpstr>Youthpass certificate</vt:lpstr>
      <vt:lpstr>Local community benefits</vt:lpstr>
      <vt:lpstr>Benefits on the national level</vt:lpstr>
      <vt:lpstr>Benefits on the international level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KA1-Volunteerism brings us together</dc:title>
  <dc:creator>Vinko</dc:creator>
  <cp:lastModifiedBy>Vinko</cp:lastModifiedBy>
  <cp:revision>69</cp:revision>
  <cp:lastPrinted>2016-08-09T13:07:06Z</cp:lastPrinted>
  <dcterms:created xsi:type="dcterms:W3CDTF">2016-08-09T08:31:21Z</dcterms:created>
  <dcterms:modified xsi:type="dcterms:W3CDTF">2016-08-11T07:34:27Z</dcterms:modified>
</cp:coreProperties>
</file>